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3"/>
  </p:notesMasterIdLst>
  <p:handoutMasterIdLst>
    <p:handoutMasterId r:id="rId144"/>
  </p:handoutMasterIdLst>
  <p:sldIdLst>
    <p:sldId id="256" r:id="rId2"/>
    <p:sldId id="643" r:id="rId3"/>
    <p:sldId id="651" r:id="rId4"/>
    <p:sldId id="644" r:id="rId5"/>
    <p:sldId id="645" r:id="rId6"/>
    <p:sldId id="646" r:id="rId7"/>
    <p:sldId id="647" r:id="rId8"/>
    <p:sldId id="648" r:id="rId9"/>
    <p:sldId id="649" r:id="rId10"/>
    <p:sldId id="650" r:id="rId11"/>
    <p:sldId id="541" r:id="rId12"/>
    <p:sldId id="542" r:id="rId13"/>
    <p:sldId id="318" r:id="rId14"/>
    <p:sldId id="322" r:id="rId15"/>
    <p:sldId id="324" r:id="rId16"/>
    <p:sldId id="325" r:id="rId17"/>
    <p:sldId id="328" r:id="rId18"/>
    <p:sldId id="632" r:id="rId19"/>
    <p:sldId id="633" r:id="rId20"/>
    <p:sldId id="329" r:id="rId21"/>
    <p:sldId id="330" r:id="rId22"/>
    <p:sldId id="331" r:id="rId23"/>
    <p:sldId id="717" r:id="rId24"/>
    <p:sldId id="609" r:id="rId25"/>
    <p:sldId id="610" r:id="rId26"/>
    <p:sldId id="611" r:id="rId27"/>
    <p:sldId id="652" r:id="rId28"/>
    <p:sldId id="634" r:id="rId29"/>
    <p:sldId id="345" r:id="rId30"/>
    <p:sldId id="544" r:id="rId31"/>
    <p:sldId id="635" r:id="rId32"/>
    <p:sldId id="388" r:id="rId33"/>
    <p:sldId id="346" r:id="rId34"/>
    <p:sldId id="347" r:id="rId35"/>
    <p:sldId id="348" r:id="rId36"/>
    <p:sldId id="490" r:id="rId37"/>
    <p:sldId id="61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60" r:id="rId46"/>
    <p:sldId id="661" r:id="rId47"/>
    <p:sldId id="389" r:id="rId48"/>
    <p:sldId id="662" r:id="rId49"/>
    <p:sldId id="349" r:id="rId50"/>
    <p:sldId id="350" r:id="rId51"/>
    <p:sldId id="617" r:id="rId52"/>
    <p:sldId id="351" r:id="rId53"/>
    <p:sldId id="392" r:id="rId54"/>
    <p:sldId id="567" r:id="rId55"/>
    <p:sldId id="566" r:id="rId56"/>
    <p:sldId id="671" r:id="rId57"/>
    <p:sldId id="672" r:id="rId58"/>
    <p:sldId id="673" r:id="rId59"/>
    <p:sldId id="674" r:id="rId60"/>
    <p:sldId id="675" r:id="rId61"/>
    <p:sldId id="676" r:id="rId62"/>
    <p:sldId id="677" r:id="rId63"/>
    <p:sldId id="678" r:id="rId64"/>
    <p:sldId id="679" r:id="rId65"/>
    <p:sldId id="680" r:id="rId66"/>
    <p:sldId id="681" r:id="rId67"/>
    <p:sldId id="682" r:id="rId68"/>
    <p:sldId id="683" r:id="rId69"/>
    <p:sldId id="684" r:id="rId70"/>
    <p:sldId id="685" r:id="rId71"/>
    <p:sldId id="686" r:id="rId72"/>
    <p:sldId id="687" r:id="rId73"/>
    <p:sldId id="399" r:id="rId74"/>
    <p:sldId id="460" r:id="rId75"/>
    <p:sldId id="688" r:id="rId76"/>
    <p:sldId id="568" r:id="rId77"/>
    <p:sldId id="620" r:id="rId78"/>
    <p:sldId id="569" r:id="rId79"/>
    <p:sldId id="570" r:id="rId80"/>
    <p:sldId id="571" r:id="rId81"/>
    <p:sldId id="689" r:id="rId82"/>
    <p:sldId id="690" r:id="rId83"/>
    <p:sldId id="363" r:id="rId84"/>
    <p:sldId id="574" r:id="rId85"/>
    <p:sldId id="575" r:id="rId86"/>
    <p:sldId id="691" r:id="rId87"/>
    <p:sldId id="692" r:id="rId88"/>
    <p:sldId id="577" r:id="rId89"/>
    <p:sldId id="578" r:id="rId90"/>
    <p:sldId id="579" r:id="rId91"/>
    <p:sldId id="580" r:id="rId92"/>
    <p:sldId id="693" r:id="rId93"/>
    <p:sldId id="582" r:id="rId94"/>
    <p:sldId id="583" r:id="rId95"/>
    <p:sldId id="584" r:id="rId96"/>
    <p:sldId id="585" r:id="rId97"/>
    <p:sldId id="694" r:id="rId98"/>
    <p:sldId id="695" r:id="rId99"/>
    <p:sldId id="588" r:id="rId100"/>
    <p:sldId id="621" r:id="rId101"/>
    <p:sldId id="512" r:id="rId102"/>
    <p:sldId id="513" r:id="rId103"/>
    <p:sldId id="514" r:id="rId104"/>
    <p:sldId id="515" r:id="rId105"/>
    <p:sldId id="696" r:id="rId106"/>
    <p:sldId id="540" r:id="rId107"/>
    <p:sldId id="371" r:id="rId108"/>
    <p:sldId id="589" r:id="rId109"/>
    <p:sldId id="697" r:id="rId110"/>
    <p:sldId id="698" r:id="rId111"/>
    <p:sldId id="699" r:id="rId112"/>
    <p:sldId id="700" r:id="rId113"/>
    <p:sldId id="701" r:id="rId114"/>
    <p:sldId id="702" r:id="rId115"/>
    <p:sldId id="590" r:id="rId116"/>
    <p:sldId id="703" r:id="rId117"/>
    <p:sldId id="704" r:id="rId118"/>
    <p:sldId id="705" r:id="rId119"/>
    <p:sldId id="706" r:id="rId120"/>
    <p:sldId id="377" r:id="rId121"/>
    <p:sldId id="594" r:id="rId122"/>
    <p:sldId id="707" r:id="rId123"/>
    <p:sldId id="708" r:id="rId124"/>
    <p:sldId id="709" r:id="rId125"/>
    <p:sldId id="710" r:id="rId126"/>
    <p:sldId id="711" r:id="rId127"/>
    <p:sldId id="712" r:id="rId128"/>
    <p:sldId id="538" r:id="rId129"/>
    <p:sldId id="384" r:id="rId130"/>
    <p:sldId id="598" r:id="rId131"/>
    <p:sldId id="599" r:id="rId132"/>
    <p:sldId id="713" r:id="rId133"/>
    <p:sldId id="385" r:id="rId134"/>
    <p:sldId id="601" r:id="rId135"/>
    <p:sldId id="602" r:id="rId136"/>
    <p:sldId id="714" r:id="rId137"/>
    <p:sldId id="516" r:id="rId138"/>
    <p:sldId id="604" r:id="rId139"/>
    <p:sldId id="605" r:id="rId140"/>
    <p:sldId id="715" r:id="rId141"/>
    <p:sldId id="716" r:id="rId142"/>
  </p:sldIdLst>
  <p:sldSz cx="9144000" cy="6858000" type="screen4x3"/>
  <p:notesSz cx="6662738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1"/>
    <p:restoredTop sz="94696"/>
  </p:normalViewPr>
  <p:slideViewPr>
    <p:cSldViewPr>
      <p:cViewPr varScale="1">
        <p:scale>
          <a:sx n="100" d="100"/>
          <a:sy n="100" d="100"/>
        </p:scale>
        <p:origin x="160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84"/>
      </p:cViewPr>
      <p:guideLst>
        <p:guide orient="horz" pos="3120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FE5D7-749E-4868-8EE9-38F4D37F01B8}" type="datetimeFigureOut">
              <a:rPr lang="ko-KR" altLang="en-US" smtClean="0"/>
              <a:pPr/>
              <a:t>2022. 10. 19.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77401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A175F-F675-462B-9CD3-4223128F2C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6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55A8-D5CF-4CB6-A127-D1933B95FA4A}" type="datetimeFigureOut">
              <a:rPr lang="ko-KR" altLang="en-US" smtClean="0"/>
              <a:pPr/>
              <a:t>2022. 10. 19.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5663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66274" y="4705350"/>
            <a:ext cx="533019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77401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17949-EA51-4397-99D6-3B2F4099EE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7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61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2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24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4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403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87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0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8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77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9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21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92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74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13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27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59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20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89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77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47627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13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36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27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24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07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98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39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8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4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859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6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385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931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43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57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550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57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28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05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410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97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1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69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57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54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3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406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87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44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86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729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39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8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58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34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163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612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558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21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6116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74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309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9294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69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848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973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52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553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093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989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42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316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2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814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3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624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00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763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70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339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606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483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417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57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690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8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252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71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363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2470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247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438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0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ChangeArrowheads="1"/>
          </p:cNvSpPr>
          <p:nvPr/>
        </p:nvSpPr>
        <p:spPr bwMode="white">
          <a:xfrm>
            <a:off x="0" y="0"/>
            <a:ext cx="9144000" cy="3279775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32"/>
          <p:cNvSpPr>
            <a:spLocks/>
          </p:cNvSpPr>
          <p:nvPr/>
        </p:nvSpPr>
        <p:spPr bwMode="gray">
          <a:xfrm>
            <a:off x="1285852" y="2000240"/>
            <a:ext cx="7859737" cy="1271598"/>
          </a:xfrm>
          <a:custGeom>
            <a:avLst/>
            <a:gdLst/>
            <a:ahLst/>
            <a:cxnLst>
              <a:cxn ang="0">
                <a:pos x="0" y="573"/>
              </a:cxn>
              <a:cxn ang="0">
                <a:pos x="4134" y="573"/>
              </a:cxn>
              <a:cxn ang="0">
                <a:pos x="4134" y="1"/>
              </a:cxn>
              <a:cxn ang="0">
                <a:pos x="322" y="0"/>
              </a:cxn>
              <a:cxn ang="0">
                <a:pos x="0" y="573"/>
              </a:cxn>
            </a:cxnLst>
            <a:rect l="0" t="0" r="r" b="b"/>
            <a:pathLst>
              <a:path w="4134" h="573">
                <a:moveTo>
                  <a:pt x="0" y="573"/>
                </a:moveTo>
                <a:lnTo>
                  <a:pt x="4134" y="573"/>
                </a:lnTo>
                <a:lnTo>
                  <a:pt x="4134" y="1"/>
                </a:lnTo>
                <a:lnTo>
                  <a:pt x="322" y="0"/>
                </a:lnTo>
                <a:lnTo>
                  <a:pt x="0" y="573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12549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reeform 33"/>
          <p:cNvSpPr>
            <a:spLocks/>
          </p:cNvSpPr>
          <p:nvPr/>
        </p:nvSpPr>
        <p:spPr bwMode="invGray">
          <a:xfrm>
            <a:off x="-6350" y="3273425"/>
            <a:ext cx="1292202" cy="454018"/>
          </a:xfrm>
          <a:custGeom>
            <a:avLst/>
            <a:gdLst>
              <a:gd name="connsiteX0" fmla="*/ 0 w 10000"/>
              <a:gd name="connsiteY0" fmla="*/ 0 h 9965"/>
              <a:gd name="connsiteX1" fmla="*/ 10000 w 10000"/>
              <a:gd name="connsiteY1" fmla="*/ 0 h 9965"/>
              <a:gd name="connsiteX2" fmla="*/ 8341 w 10000"/>
              <a:gd name="connsiteY2" fmla="*/ 9686 h 9965"/>
              <a:gd name="connsiteX3" fmla="*/ 0 w 10000"/>
              <a:gd name="connsiteY3" fmla="*/ 9965 h 9965"/>
              <a:gd name="connsiteX4" fmla="*/ 0 w 10000"/>
              <a:gd name="connsiteY4" fmla="*/ 0 h 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65">
                <a:moveTo>
                  <a:pt x="0" y="0"/>
                </a:moveTo>
                <a:lnTo>
                  <a:pt x="10000" y="0"/>
                </a:lnTo>
                <a:lnTo>
                  <a:pt x="8341" y="9686"/>
                </a:lnTo>
                <a:lnTo>
                  <a:pt x="0" y="99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71670" y="2285992"/>
            <a:ext cx="6715140" cy="685800"/>
          </a:xfrm>
        </p:spPr>
        <p:txBody>
          <a:bodyPr/>
          <a:lstStyle>
            <a:lvl1pPr algn="ctr">
              <a:defRPr sz="4400" b="1" i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638800"/>
            <a:ext cx="6400800" cy="533400"/>
          </a:xfrm>
        </p:spPr>
        <p:txBody>
          <a:bodyPr/>
          <a:lstStyle>
            <a:lvl1pPr marL="0" indent="0" algn="r">
              <a:buFontTx/>
              <a:buNone/>
              <a:defRPr sz="2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1E26D33-0259-2841-9857-04FC4F1077B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3623647-F16E-1C4E-B93A-15CB66031E93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2738" y="227013"/>
            <a:ext cx="2068512" cy="6170612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53138" cy="61706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175FE8F4-7932-A249-B703-D1FCA779D489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324600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2ACB593-9686-BE42-BEAA-F5C576AA1418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3174" y="227013"/>
            <a:ext cx="6500826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0E73BE16-183B-B84B-BA55-E5BD96670743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1272E081-1899-BC41-A669-D4878680A1FF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C6DB8FF-62F1-D544-BBAB-EC1497B8B559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860" y="71414"/>
            <a:ext cx="625794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B721785-E3E2-1847-B8AB-88AE7E610500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1753A85B-A7DC-D447-A1E4-D6C1F1B78DEF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0" y="1500174"/>
            <a:ext cx="9144000" cy="53578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3EBAB12E-9BB3-C846-977F-55657AF2833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8BA688D1-B082-6D4E-B0A2-7A09E4C61235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0373DF7-92F9-7543-B5CC-1127A42DA4B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1"/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Image" r:id="rId15" imgW="7949206" imgH="5320635" progId="">
                  <p:embed/>
                </p:oleObj>
              </mc:Choice>
              <mc:Fallback>
                <p:oleObj name="Image" r:id="rId15" imgW="7949206" imgH="5320635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5" name="Freeform 21"/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46" name="Freeform 22"/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굴림" charset="-127"/>
              </a:defRPr>
            </a:lvl1pPr>
          </a:lstStyle>
          <a:p>
            <a:fld id="{DC87B5A7-F38A-C44F-89FD-1BE03D29ABCD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굴림" charset="-127"/>
              </a:defRPr>
            </a:lvl1pPr>
          </a:lstStyle>
          <a:p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굴림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 i="0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&#51060;&#47700;&#51068;&#51452;&#49548;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tel:&#51204;&#54868;&#48264;&#54840;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responsive-data-tabl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285992"/>
            <a:ext cx="9144000" cy="685800"/>
          </a:xfrm>
        </p:spPr>
        <p:txBody>
          <a:bodyPr/>
          <a:lstStyle/>
          <a:p>
            <a:r>
              <a:rPr lang="en-US" altLang="ko-KR" dirty="0"/>
              <a:t>XHTML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015C3-0498-464F-B6F4-0178F274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브라우저 출력을 위한 확장 프로그램 설치 </a:t>
            </a:r>
            <a:endParaRPr lang="en-US" altLang="ko-KR" sz="1400" dirty="0"/>
          </a:p>
          <a:p>
            <a:pPr marL="1198800" lvl="2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HTML </a:t>
            </a:r>
            <a:r>
              <a:rPr lang="ko-KR" altLang="en-US" sz="1400" dirty="0"/>
              <a:t>파일을 선택하고 마우스 오른쪽 버튼을 누르고 </a:t>
            </a:r>
            <a:r>
              <a:rPr lang="en-US" altLang="ko-KR" sz="1400" dirty="0"/>
              <a:t>Open With Live Server </a:t>
            </a:r>
            <a:r>
              <a:rPr lang="ko-KR" altLang="en-US" sz="1400" dirty="0"/>
              <a:t>메뉴를 선택하면 선택한 </a:t>
            </a:r>
            <a:r>
              <a:rPr lang="en-US" altLang="ko-KR" sz="1400" dirty="0"/>
              <a:t>HTML </a:t>
            </a:r>
            <a:r>
              <a:rPr lang="ko-KR" altLang="en-US" sz="1400" dirty="0"/>
              <a:t>파일이 브라우저에 출력됨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395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71312-8F69-6E47-BB41-51106B9C82E9}"/>
              </a:ext>
            </a:extLst>
          </p:cNvPr>
          <p:cNvSpPr/>
          <p:nvPr/>
        </p:nvSpPr>
        <p:spPr>
          <a:xfrm>
            <a:off x="468000" y="1268760"/>
            <a:ext cx="8280920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접근성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 설명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셀과 헤더 연결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735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scope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455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헤더와 행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행 그룹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열 그룹을 연결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455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&lt;row&gt;, &lt;column&gt;,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570400" lvl="3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&lt;tr&gt;</a:t>
            </a:r>
          </a:p>
          <a:p>
            <a:pPr marL="2570400" lvl="3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scope=“row”&gt;Mars&lt;/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570400" lvl="3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&lt;td&gt;95&lt;/td&gt;</a:t>
            </a:r>
          </a:p>
          <a:p>
            <a:pPr marL="2570400" lvl="3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&lt;td&gt;.62&lt;/td&gt;</a:t>
            </a:r>
          </a:p>
          <a:p>
            <a:pPr marL="2570400" lvl="3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&lt;/tr&gt;</a:t>
            </a:r>
          </a:p>
          <a:p>
            <a:pPr marL="165735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headers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455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복잡한 테이블은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&lt;td&gt;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headers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셀 데이터를 헤더의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값에 연결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570400" lvl="3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id=“diameter”&gt;Diameter measured in earths&lt;/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570400" lvl="3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</a:t>
            </a:r>
          </a:p>
          <a:p>
            <a:pPr marL="2570400" lvl="3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&lt;td headers=“diameter”&gt;.38&lt;/td&gt;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C6742-B386-A142-A9AA-6BC3052C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189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7200"/>
            <a:ext cx="8229600" cy="352839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멀티미디어 재생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&lt;embed&gt;, &lt;object&gt;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이용해서 삽입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embed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사용하기는 쉽지만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태그가 아니고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사용이 복잡하지만 다양한 미디어 사용이 가능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embed</a:t>
            </a:r>
          </a:p>
          <a:p>
            <a:pPr marL="11988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&lt;embed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미디어 파일 경로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[width=“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height=“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”]&gt;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</a:t>
            </a:r>
          </a:p>
          <a:p>
            <a:pPr marL="11988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&lt;object [width=“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height=“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”]&gt;</a:t>
            </a:r>
          </a:p>
          <a:p>
            <a:pPr marL="11988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&lt;param name=“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value=“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”&gt;&lt;/param&gt;</a:t>
            </a:r>
          </a:p>
          <a:p>
            <a:pPr marL="11988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&lt;/object&gt;</a:t>
            </a:r>
          </a:p>
          <a:p>
            <a:pPr lvl="1"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5B35B9-D925-5740-A450-209508FC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055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720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멀티미디어 재생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파라미터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filename: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autosize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플레이어의 크기 고정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autoStart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자동 재생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autoRewind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재생 종료 후 자동 되감기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clickToPlay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1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지정하면 재생 버튼을 클릭해서 재생하고 한번 더 누르면 중지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enabled: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기본적으로 제공되는 기능 버튼 사용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showTracker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재생되는 상황을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트래커에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슬라이드로 보여줄 것인지를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enableTracker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슬라이드 바 사용 여부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enableContextMenu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 오른쪽 버튼 메뉴 사용 여부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showStatusBar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상태 표시줄 표시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showConrols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 표시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showAudioControls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볼륨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조정저기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표시 여부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showCaptioning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캡션 창 표시 여부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mute: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 소거 여부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showDisplay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저작권이나 만든 이 등의 저작권 표시여부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FE95E4-E0C5-9140-ABF6-6E5482EC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967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F53442-10B2-1045-8882-E8CA7604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A5B29FC-112E-F84C-8A33-48762F883D7E}"/>
              </a:ext>
            </a:extLst>
          </p:cNvPr>
          <p:cNvSpPr txBox="1">
            <a:spLocks/>
          </p:cNvSpPr>
          <p:nvPr/>
        </p:nvSpPr>
        <p:spPr>
          <a:xfrm>
            <a:off x="468000" y="1267200"/>
            <a:ext cx="8229600" cy="649632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embed.html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91F4E8-7F04-F04A-8AE1-C6EB4F7A5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50" y="1942232"/>
            <a:ext cx="4076700" cy="41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7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embed.html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	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charset = "UTF-8"&gt;	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&lt;title&gt;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MultiMedia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    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&lt;h1&gt;embed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사용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    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&lt;h3&gt;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파일 삽입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&lt;/h3&gt;    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&lt;embed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="images/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html.bmp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width="150" height="170"&gt;    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&lt;h3&gt;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플래시 파일 삽입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&lt;/h3&gt;    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&lt;embed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="images/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object.swf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    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0B20C2-CC7C-C448-A5ED-A15AD3CB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771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>
              <a:spcAft>
                <a:spcPct val="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0B20C2-CC7C-C448-A5ED-A15AD3CB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9AE6D-EE40-3146-BFAB-78CB151A9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844824"/>
            <a:ext cx="5257800" cy="42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96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720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 = "UTF-8"&gt;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MultiMedia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pPr marL="741600" indent="-284400" fontAlgn="base">
              <a:spcAft>
                <a:spcPct val="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&lt;object width="400" height="400" data="https://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vt.tumblr.com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/tumblr_o600t8hzf51qcbnq0_480.mp4"&gt;</a:t>
            </a:r>
          </a:p>
          <a:p>
            <a:pPr marL="741600" indent="-284400" fontAlgn="base">
              <a:spcAft>
                <a:spcPct val="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&lt;/object&gt;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marL="741600" indent="-284400" fontAlgn="base"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E4F8C7-E865-0645-95E2-BD44E999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856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요소는 웹 문서가 서버와 상호작용을 할 수 있도록 하는 역할을 담당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컨트롤은 사용자가 자료를 검색하기 위한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입력 상자나 여러 가지 항목에서 원하는 값을 선택할 수 있도록 제공하는 라디오 버튼 또는 체크 박스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 형태로 펼쳐지는 목록 상자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(combo box),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서버로 자료를 전송하기 위한 전송 버튼 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&lt;form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action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URI"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method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=""get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post“ </a:t>
            </a:r>
            <a:r>
              <a:rPr lang="en-US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enctype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=“multipart/form-data”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198800" lvl="1" indent="-284400"/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폼의 내용</a:t>
            </a: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&lt;/form&gt;</a:t>
            </a: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action: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데이터를 받아서 처리할 서버의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이 부분을 비워두면 현재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처리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method: 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데이터 전송 방식으로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get, post(put, delete)</a:t>
            </a: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enctype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폼 내부에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 있을 때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하나의 문서에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여러 개 있을 때 구분하기 위하거나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Javascript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사용하기 위해 부여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28EDF4-92D1-BA4F-A52B-F7B61C82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그룹화 및 제목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요소를 그룹화하여 좀 더 구조적으로 만들려고 할 때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컨트롤들이 어떠한 성격의 콘텐츠인지 제목 형식으로 알려줄 수 있으며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바로 뒤에 한 번만 작성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브라우저마다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배경색이 다르게 적용되며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자동으로 줄 바꿈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되지 않으므로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등을 이용해서 적절한 처리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&lt;form action="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member.jsp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method="post"&gt;</a:t>
            </a:r>
          </a:p>
          <a:p>
            <a:pPr marL="1656000" lvl="1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6560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     &lt;legend&gt;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요소의 제목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pPr marL="1656000" lvl="1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…</a:t>
            </a:r>
          </a:p>
          <a:p>
            <a:pPr marL="16560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&lt;/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656000" lvl="1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&lt;/form&gt;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69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각 폼 컨트롤의 연관 관계와 설명을 추가하는 역할을 담당 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표준을 지원하는 대부분의 최신 브라우저의 경우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선택해도 폼 컨트롤을 선택할 수 있으며 음성 브라우저의 경우 폼 컨트롤이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인접하여 있지 않는 경우에도 인식할 수 있도록 지원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접근성을 높이기 위해 모든 폼 컨트롤 등에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사용하는 것을 권장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label(id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연결하기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 action="</a:t>
            </a:r>
            <a:r>
              <a:rPr lang="en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member.asp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method="post"&gt;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&lt;</a:t>
            </a:r>
            <a:r>
              <a:rPr lang="en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&lt;legend&gt;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회원가입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&lt;p&gt;&lt;label for="</a:t>
            </a:r>
            <a:r>
              <a:rPr lang="en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userName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&lt;input type="text" id="</a:t>
            </a:r>
            <a:r>
              <a:rPr lang="en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userName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name="name" value="value" /&gt;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&lt;/p&gt;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&lt;/</a:t>
            </a:r>
            <a:r>
              <a:rPr lang="en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371600" fontAlgn="base"/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&lt;/form&gt;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200"/>
            <a:ext cx="8229600" cy="1657744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구성 요소</a:t>
            </a:r>
            <a:endParaRPr lang="en-US" altLang="ko-KR" sz="1400" dirty="0"/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태그</a:t>
            </a:r>
            <a:r>
              <a:rPr lang="en-US" altLang="ko-KR" sz="1400" dirty="0"/>
              <a:t>(tag)</a:t>
            </a:r>
          </a:p>
          <a:p>
            <a:pPr marL="1198800" lvl="2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태그는 </a:t>
            </a:r>
            <a:r>
              <a:rPr lang="en-US" altLang="ko-KR" sz="1400" dirty="0"/>
              <a:t>&lt;</a:t>
            </a:r>
            <a:r>
              <a:rPr lang="ko-KR" altLang="en-US" sz="1400" dirty="0"/>
              <a:t>와 </a:t>
            </a:r>
            <a:r>
              <a:rPr lang="en-US" altLang="ko-KR" sz="1400" dirty="0"/>
              <a:t>&gt;</a:t>
            </a:r>
            <a:r>
              <a:rPr lang="ko-KR" altLang="en-US" sz="1400" dirty="0"/>
              <a:t>로 묶어서 표현</a:t>
            </a:r>
            <a:endParaRPr lang="en-US" altLang="ko-KR" sz="1400" dirty="0"/>
          </a:p>
          <a:p>
            <a:pPr marL="1198800" lvl="2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기본 형식은 </a:t>
            </a:r>
            <a:r>
              <a:rPr lang="en-US" altLang="ko-KR" sz="1400" dirty="0"/>
              <a:t>&lt;tag&gt;~&lt;/tag&gt;</a:t>
            </a:r>
            <a:r>
              <a:rPr lang="ko-KR" altLang="en-US" sz="1400" dirty="0"/>
              <a:t>이며</a:t>
            </a:r>
            <a:r>
              <a:rPr lang="en-US" altLang="ko-KR" sz="1400" dirty="0"/>
              <a:t> empty element(</a:t>
            </a:r>
            <a:r>
              <a:rPr lang="ko-KR" altLang="en-US" sz="1400" dirty="0"/>
              <a:t>빈 요소</a:t>
            </a:r>
            <a:r>
              <a:rPr lang="en-US" altLang="ko-KR" sz="1400" dirty="0"/>
              <a:t>)</a:t>
            </a:r>
            <a:r>
              <a:rPr lang="ko-KR" altLang="en-US" sz="1400" dirty="0"/>
              <a:t>의 경우 </a:t>
            </a:r>
            <a:r>
              <a:rPr lang="en-US" altLang="ko-KR" sz="1400" dirty="0"/>
              <a:t>&lt;tag/&gt; </a:t>
            </a:r>
            <a:r>
              <a:rPr lang="ko-KR" altLang="en-US" sz="1400" dirty="0"/>
              <a:t>형태로 기술</a:t>
            </a:r>
            <a:endParaRPr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28811" r="26550" b="29130"/>
          <a:stretch/>
        </p:blipFill>
        <p:spPr bwMode="auto">
          <a:xfrm>
            <a:off x="1410988" y="3099593"/>
            <a:ext cx="6343624" cy="252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124B50-5489-6148-BC08-62229297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890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암묵적 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label(id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연결하기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&lt;form action="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member.asp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method="post"&gt;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&lt;legend&gt;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회원가입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&lt;p&gt;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&lt;label&gt;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</a:p>
          <a:p>
            <a:pPr marL="1371600" fontAlgn="base"/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&lt;input type="text"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userName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name="name" value="value" /&gt;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&lt;/label&gt;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&lt;/p&gt;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3716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&lt;/form&gt;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838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요소 안에 한 줄 글 상자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라디오 버튼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 박스 등의 폼 컨트롤을 생성할 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경우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값에 따라 폼의 종류가 결정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</a:p>
          <a:p>
            <a:pPr marL="16560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&lt;input type="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 값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초기값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size="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id="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＂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name="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 사용할 수 있는 컨트롤 값은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 , password , radio, checkbox, file, image, submit, reset, button,  hidden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가지이며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많은 종류가 추가됨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71600" fontAlgn="base"/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20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71600" fontAlgn="base"/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112</a:t>
            </a:fld>
            <a:endParaRPr lang="ko-KR" altLang="en-US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28145643-8EFC-C54E-8973-7FBF416D7D26}"/>
              </a:ext>
            </a:extLst>
          </p:cNvPr>
          <p:cNvGrpSpPr>
            <a:grpSpLocks/>
          </p:cNvGrpSpPr>
          <p:nvPr/>
        </p:nvGrpSpPr>
        <p:grpSpPr bwMode="auto">
          <a:xfrm>
            <a:off x="1258600" y="2358204"/>
            <a:ext cx="7671796" cy="2714625"/>
            <a:chOff x="567" y="2142"/>
            <a:chExt cx="5552" cy="171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558FB6B-FF36-7B49-B965-B383760D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5" y="2636"/>
              <a:ext cx="928" cy="1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4D5AB8E-3C67-FF4D-A24B-15CBE97A2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75" y="2903"/>
              <a:ext cx="928" cy="1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50E922EF-E123-0D4D-BCEE-2790FC1C3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75" y="3163"/>
              <a:ext cx="335" cy="14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E99B2DE6-0DC9-7147-948D-381D25AE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75" y="3417"/>
              <a:ext cx="485" cy="1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E2BFC47F-402F-4E4E-A96F-BE06BF7C8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75" y="3668"/>
              <a:ext cx="275" cy="16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2D3FE9E2-B7B7-2F4F-B028-C49C0A7DF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142"/>
              <a:ext cx="1953" cy="267"/>
              <a:chOff x="567" y="2142"/>
              <a:chExt cx="1953" cy="267"/>
            </a:xfrm>
          </p:grpSpPr>
          <p:sp>
            <p:nvSpPr>
              <p:cNvPr id="79" name="Rectangle 9">
                <a:extLst>
                  <a:ext uri="{FF2B5EF4-FFF2-40B4-BE49-F238E27FC236}">
                    <a16:creationId xmlns:a16="http://schemas.microsoft.com/office/drawing/2014/main" id="{9D2F9688-9F5C-1044-AC63-81ED656A0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142"/>
                <a:ext cx="1953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80" name="Group 10">
                <a:extLst>
                  <a:ext uri="{FF2B5EF4-FFF2-40B4-BE49-F238E27FC236}">
                    <a16:creationId xmlns:a16="http://schemas.microsoft.com/office/drawing/2014/main" id="{470EA12A-BFDA-0D48-A77D-050275BC3F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7" y="2142"/>
                <a:ext cx="1953" cy="221"/>
                <a:chOff x="567" y="2142"/>
                <a:chExt cx="1953" cy="221"/>
              </a:xfrm>
            </p:grpSpPr>
            <p:sp>
              <p:nvSpPr>
                <p:cNvPr id="81" name="Rectangle 11">
                  <a:extLst>
                    <a:ext uri="{FF2B5EF4-FFF2-40B4-BE49-F238E27FC236}">
                      <a16:creationId xmlns:a16="http://schemas.microsoft.com/office/drawing/2014/main" id="{E85B1230-6566-BE49-AA95-C213CFD55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2153"/>
                  <a:ext cx="1910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ctr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400" dirty="0" err="1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태그명</a:t>
                  </a:r>
                  <a:endParaRPr 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82" name="Rectangle 12">
                  <a:extLst>
                    <a:ext uri="{FF2B5EF4-FFF2-40B4-BE49-F238E27FC236}">
                      <a16:creationId xmlns:a16="http://schemas.microsoft.com/office/drawing/2014/main" id="{D9E9D387-D73F-3747-9B95-48BED3959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" y="2142"/>
                  <a:ext cx="1953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35D9E0F-768F-5546-8C4F-9A9CF41E5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2142"/>
              <a:ext cx="1291" cy="267"/>
              <a:chOff x="2499" y="2142"/>
              <a:chExt cx="1291" cy="267"/>
            </a:xfrm>
          </p:grpSpPr>
          <p:sp>
            <p:nvSpPr>
              <p:cNvPr id="75" name="Rectangle 14">
                <a:extLst>
                  <a:ext uri="{FF2B5EF4-FFF2-40B4-BE49-F238E27FC236}">
                    <a16:creationId xmlns:a16="http://schemas.microsoft.com/office/drawing/2014/main" id="{7D5A72A2-0C56-404C-B881-90CF4C0EB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142"/>
                <a:ext cx="1291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6" name="Group 15">
                <a:extLst>
                  <a:ext uri="{FF2B5EF4-FFF2-40B4-BE49-F238E27FC236}">
                    <a16:creationId xmlns:a16="http://schemas.microsoft.com/office/drawing/2014/main" id="{FDCAA5E1-9FFB-8949-B261-3646707A1F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9" y="2142"/>
                <a:ext cx="1291" cy="221"/>
                <a:chOff x="2499" y="2142"/>
                <a:chExt cx="1291" cy="221"/>
              </a:xfrm>
            </p:grpSpPr>
            <p:sp>
              <p:nvSpPr>
                <p:cNvPr id="77" name="Rectangle 16">
                  <a:extLst>
                    <a:ext uri="{FF2B5EF4-FFF2-40B4-BE49-F238E27FC236}">
                      <a16:creationId xmlns:a16="http://schemas.microsoft.com/office/drawing/2014/main" id="{5AAC49D1-3674-E24B-83E0-EC19FA2D2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2153"/>
                  <a:ext cx="1260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/>
                <a:lstStyle/>
                <a:p>
                  <a:pPr algn="ctr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400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결과</a:t>
                  </a:r>
                </a:p>
                <a:p>
                  <a:pPr algn="ctr" eaLnBrk="0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endParaRPr lang="en-GB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78" name="Rectangle 17">
                  <a:extLst>
                    <a:ext uri="{FF2B5EF4-FFF2-40B4-BE49-F238E27FC236}">
                      <a16:creationId xmlns:a16="http://schemas.microsoft.com/office/drawing/2014/main" id="{7F2E08D7-2D1A-C84E-A9B6-962EF5EC4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142"/>
                  <a:ext cx="1291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EC983364-909A-064E-9265-C26A55738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142"/>
              <a:ext cx="2320" cy="267"/>
              <a:chOff x="3799" y="2142"/>
              <a:chExt cx="2320" cy="267"/>
            </a:xfrm>
          </p:grpSpPr>
          <p:sp>
            <p:nvSpPr>
              <p:cNvPr id="71" name="Rectangle 19">
                <a:extLst>
                  <a:ext uri="{FF2B5EF4-FFF2-40B4-BE49-F238E27FC236}">
                    <a16:creationId xmlns:a16="http://schemas.microsoft.com/office/drawing/2014/main" id="{7845A39C-86A9-2343-B031-5B1F8FBEC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2142"/>
                <a:ext cx="2320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2" name="Group 20">
                <a:extLst>
                  <a:ext uri="{FF2B5EF4-FFF2-40B4-BE49-F238E27FC236}">
                    <a16:creationId xmlns:a16="http://schemas.microsoft.com/office/drawing/2014/main" id="{BC080455-9021-5D4A-A69B-62B32A5F0F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9" y="2142"/>
                <a:ext cx="2320" cy="221"/>
                <a:chOff x="3799" y="2142"/>
                <a:chExt cx="2320" cy="221"/>
              </a:xfrm>
            </p:grpSpPr>
            <p:sp>
              <p:nvSpPr>
                <p:cNvPr id="73" name="Rectangle 21">
                  <a:extLst>
                    <a:ext uri="{FF2B5EF4-FFF2-40B4-BE49-F238E27FC236}">
                      <a16:creationId xmlns:a16="http://schemas.microsoft.com/office/drawing/2014/main" id="{5026EF83-B5F3-5247-BA2E-4BD2DE538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" y="2153"/>
                  <a:ext cx="2288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ctr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400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설명</a:t>
                  </a:r>
                </a:p>
              </p:txBody>
            </p:sp>
            <p:sp>
              <p:nvSpPr>
                <p:cNvPr id="74" name="Rectangle 22">
                  <a:extLst>
                    <a:ext uri="{FF2B5EF4-FFF2-40B4-BE49-F238E27FC236}">
                      <a16:creationId xmlns:a16="http://schemas.microsoft.com/office/drawing/2014/main" id="{83B2BC1E-4744-8C45-BFF9-9C4A26B06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2142"/>
                  <a:ext cx="2320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40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2D971159-A5E0-9947-B2C5-B413F5C1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390"/>
              <a:ext cx="1953" cy="221"/>
              <a:chOff x="567" y="2390"/>
              <a:chExt cx="1953" cy="221"/>
            </a:xfrm>
          </p:grpSpPr>
          <p:sp>
            <p:nvSpPr>
              <p:cNvPr id="69" name="Rectangle 24">
                <a:extLst>
                  <a:ext uri="{FF2B5EF4-FFF2-40B4-BE49-F238E27FC236}">
                    <a16:creationId xmlns:a16="http://schemas.microsoft.com/office/drawing/2014/main" id="{3881CD61-86E2-5645-BF2B-F8F1E3BBC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2401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&lt;form&gt;&lt;/form&gt;</a:t>
                </a:r>
              </a:p>
            </p:txBody>
          </p:sp>
          <p:sp>
            <p:nvSpPr>
              <p:cNvPr id="70" name="Rectangle 25">
                <a:extLst>
                  <a:ext uri="{FF2B5EF4-FFF2-40B4-BE49-F238E27FC236}">
                    <a16:creationId xmlns:a16="http://schemas.microsoft.com/office/drawing/2014/main" id="{8062F1C0-5D19-F643-A662-2FC137B2D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390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EC15E061-08F0-BE40-B946-4E921B06C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2390"/>
              <a:ext cx="1291" cy="221"/>
              <a:chOff x="2499" y="2390"/>
              <a:chExt cx="1291" cy="221"/>
            </a:xfrm>
          </p:grpSpPr>
          <p:sp>
            <p:nvSpPr>
              <p:cNvPr id="67" name="Rectangle 27">
                <a:extLst>
                  <a:ext uri="{FF2B5EF4-FFF2-40B4-BE49-F238E27FC236}">
                    <a16:creationId xmlns:a16="http://schemas.microsoft.com/office/drawing/2014/main" id="{2EF758FE-6D5D-F24A-B930-C2F9EA323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2401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안 보임</a:t>
                </a:r>
              </a:p>
            </p:txBody>
          </p:sp>
          <p:sp>
            <p:nvSpPr>
              <p:cNvPr id="68" name="Rectangle 28">
                <a:extLst>
                  <a:ext uri="{FF2B5EF4-FFF2-40B4-BE49-F238E27FC236}">
                    <a16:creationId xmlns:a16="http://schemas.microsoft.com/office/drawing/2014/main" id="{C9210F90-4964-3A45-8D34-5B4225E11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390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9" name="Group 29">
              <a:extLst>
                <a:ext uri="{FF2B5EF4-FFF2-40B4-BE49-F238E27FC236}">
                  <a16:creationId xmlns:a16="http://schemas.microsoft.com/office/drawing/2014/main" id="{D68EE572-A7DE-2446-A280-2B1A073F2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390"/>
              <a:ext cx="2320" cy="221"/>
              <a:chOff x="3799" y="2390"/>
              <a:chExt cx="2320" cy="221"/>
            </a:xfrm>
          </p:grpSpPr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A6AE87C7-7F60-494A-864F-F79C95C90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2401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폼 양식의 시작과 끝</a:t>
                </a: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B948707E-A895-3345-9457-BE640F1EC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2390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0" name="Group 32">
              <a:extLst>
                <a:ext uri="{FF2B5EF4-FFF2-40B4-BE49-F238E27FC236}">
                  <a16:creationId xmlns:a16="http://schemas.microsoft.com/office/drawing/2014/main" id="{1D5A8802-6A75-7F4C-B662-C6AA84AB8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638"/>
              <a:ext cx="1953" cy="221"/>
              <a:chOff x="567" y="2638"/>
              <a:chExt cx="1953" cy="221"/>
            </a:xfrm>
          </p:grpSpPr>
          <p:sp>
            <p:nvSpPr>
              <p:cNvPr id="63" name="Rectangle 33">
                <a:extLst>
                  <a:ext uri="{FF2B5EF4-FFF2-40B4-BE49-F238E27FC236}">
                    <a16:creationId xmlns:a16="http://schemas.microsoft.com/office/drawing/2014/main" id="{D9E5F0A0-0C8D-AA41-8769-B16FE6CB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2649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type=text&gt;</a:t>
                </a:r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CF88F62F-873C-9F45-8C3C-3C7FE0875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638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1" name="Group 35">
              <a:extLst>
                <a:ext uri="{FF2B5EF4-FFF2-40B4-BE49-F238E27FC236}">
                  <a16:creationId xmlns:a16="http://schemas.microsoft.com/office/drawing/2014/main" id="{A1DE08FD-9A6B-4447-8775-AE94401AF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2638"/>
              <a:ext cx="1291" cy="221"/>
              <a:chOff x="2499" y="2638"/>
              <a:chExt cx="1291" cy="221"/>
            </a:xfrm>
          </p:grpSpPr>
          <p:sp>
            <p:nvSpPr>
              <p:cNvPr id="61" name="Rectangle 36">
                <a:extLst>
                  <a:ext uri="{FF2B5EF4-FFF2-40B4-BE49-F238E27FC236}">
                    <a16:creationId xmlns:a16="http://schemas.microsoft.com/office/drawing/2014/main" id="{1627C122-67C8-314B-8CF9-8519972A3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2649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Rectangle 37">
                <a:extLst>
                  <a:ext uri="{FF2B5EF4-FFF2-40B4-BE49-F238E27FC236}">
                    <a16:creationId xmlns:a16="http://schemas.microsoft.com/office/drawing/2014/main" id="{6B02B0D5-6518-9A49-ABA9-D3FC0EF38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638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2" name="Group 38">
              <a:extLst>
                <a:ext uri="{FF2B5EF4-FFF2-40B4-BE49-F238E27FC236}">
                  <a16:creationId xmlns:a16="http://schemas.microsoft.com/office/drawing/2014/main" id="{97EFAED6-5DCB-3A45-ABBA-4E1F9149E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638"/>
              <a:ext cx="2320" cy="221"/>
              <a:chOff x="3799" y="2638"/>
              <a:chExt cx="2320" cy="221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DDD26E08-4D7E-094A-89D4-EB4258577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2649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한 줄 입력 상자</a:t>
                </a: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B24DE8F9-075E-5643-A802-4E54E84BE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2638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3" name="Group 41">
              <a:extLst>
                <a:ext uri="{FF2B5EF4-FFF2-40B4-BE49-F238E27FC236}">
                  <a16:creationId xmlns:a16="http://schemas.microsoft.com/office/drawing/2014/main" id="{B82A94E1-E666-8944-9F5B-E76F197DFC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886"/>
              <a:ext cx="1953" cy="221"/>
              <a:chOff x="567" y="2886"/>
              <a:chExt cx="1953" cy="221"/>
            </a:xfrm>
          </p:grpSpPr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51343431-C5E6-CA42-BF15-BF0195841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2897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type=password&gt;</a:t>
                </a:r>
              </a:p>
            </p:txBody>
          </p:sp>
          <p:sp>
            <p:nvSpPr>
              <p:cNvPr id="58" name="Rectangle 43">
                <a:extLst>
                  <a:ext uri="{FF2B5EF4-FFF2-40B4-BE49-F238E27FC236}">
                    <a16:creationId xmlns:a16="http://schemas.microsoft.com/office/drawing/2014/main" id="{9E6797C9-BDEC-7447-837C-CF141E8F9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886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D6D6D48B-0901-DF4A-B9DF-0CA1CBF2F0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2886"/>
              <a:ext cx="1291" cy="221"/>
              <a:chOff x="2499" y="2886"/>
              <a:chExt cx="1291" cy="221"/>
            </a:xfrm>
          </p:grpSpPr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8BF9ED55-49A1-8E42-9E2F-78935434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2897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6" name="Rectangle 46">
                <a:extLst>
                  <a:ext uri="{FF2B5EF4-FFF2-40B4-BE49-F238E27FC236}">
                    <a16:creationId xmlns:a16="http://schemas.microsoft.com/office/drawing/2014/main" id="{264B70DF-0F29-7C40-AFBC-758E92F2F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886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5" name="Group 47">
              <a:extLst>
                <a:ext uri="{FF2B5EF4-FFF2-40B4-BE49-F238E27FC236}">
                  <a16:creationId xmlns:a16="http://schemas.microsoft.com/office/drawing/2014/main" id="{C919478D-C73A-F548-88E9-7C954AC98E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886"/>
              <a:ext cx="2320" cy="221"/>
              <a:chOff x="3799" y="2886"/>
              <a:chExt cx="2320" cy="221"/>
            </a:xfrm>
          </p:grpSpPr>
          <p:sp>
            <p:nvSpPr>
              <p:cNvPr id="53" name="Rectangle 48">
                <a:extLst>
                  <a:ext uri="{FF2B5EF4-FFF2-40B4-BE49-F238E27FC236}">
                    <a16:creationId xmlns:a16="http://schemas.microsoft.com/office/drawing/2014/main" id="{AA095878-DB65-8240-A66A-3B914BB8C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2897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666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*</a:t>
                </a:r>
                <a:r>
                  <a:rPr lang="ko-KR" sz="1400">
                    <a:solidFill>
                      <a:srgbClr val="00666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로 표시되는 암호 입력상자</a:t>
                </a:r>
              </a:p>
            </p:txBody>
          </p:sp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DA33213A-7F8F-1140-AA24-A93FA1E8F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2886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Group 50">
              <a:extLst>
                <a:ext uri="{FF2B5EF4-FFF2-40B4-BE49-F238E27FC236}">
                  <a16:creationId xmlns:a16="http://schemas.microsoft.com/office/drawing/2014/main" id="{B47F5271-6397-A34E-955F-F293EDE6A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3135"/>
              <a:ext cx="1953" cy="221"/>
              <a:chOff x="567" y="3135"/>
              <a:chExt cx="1953" cy="221"/>
            </a:xfrm>
          </p:grpSpPr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44C9B02C-B43A-FD48-ACE4-7603443BE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3147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type=radio&gt;</a:t>
                </a:r>
              </a:p>
            </p:txBody>
          </p:sp>
          <p:sp>
            <p:nvSpPr>
              <p:cNvPr id="52" name="Rectangle 52">
                <a:extLst>
                  <a:ext uri="{FF2B5EF4-FFF2-40B4-BE49-F238E27FC236}">
                    <a16:creationId xmlns:a16="http://schemas.microsoft.com/office/drawing/2014/main" id="{628357E7-28A0-A242-9EBC-A86A2F735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3135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Group 53">
              <a:extLst>
                <a:ext uri="{FF2B5EF4-FFF2-40B4-BE49-F238E27FC236}">
                  <a16:creationId xmlns:a16="http://schemas.microsoft.com/office/drawing/2014/main" id="{B57DDE7C-6760-3C43-AF0A-433683DCD7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3135"/>
              <a:ext cx="1291" cy="221"/>
              <a:chOff x="2499" y="3135"/>
              <a:chExt cx="1291" cy="221"/>
            </a:xfrm>
          </p:grpSpPr>
          <p:sp>
            <p:nvSpPr>
              <p:cNvPr id="49" name="Rectangle 54">
                <a:extLst>
                  <a:ext uri="{FF2B5EF4-FFF2-40B4-BE49-F238E27FC236}">
                    <a16:creationId xmlns:a16="http://schemas.microsoft.com/office/drawing/2014/main" id="{5F1A95C4-C65E-A848-A6F5-B4FBE825C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3147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" name="Rectangle 55">
                <a:extLst>
                  <a:ext uri="{FF2B5EF4-FFF2-40B4-BE49-F238E27FC236}">
                    <a16:creationId xmlns:a16="http://schemas.microsoft.com/office/drawing/2014/main" id="{D83D42A3-72E1-3A41-967E-EDABCD1D8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3135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8" name="Group 56">
              <a:extLst>
                <a:ext uri="{FF2B5EF4-FFF2-40B4-BE49-F238E27FC236}">
                  <a16:creationId xmlns:a16="http://schemas.microsoft.com/office/drawing/2014/main" id="{82704472-C91B-5245-8BDF-38CB909AC3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3135"/>
              <a:ext cx="2320" cy="221"/>
              <a:chOff x="3799" y="3135"/>
              <a:chExt cx="2320" cy="221"/>
            </a:xfrm>
          </p:grpSpPr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BEC45B4E-C46E-C842-A725-FBB78F5A9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3147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라디오 버튼</a:t>
                </a:r>
              </a:p>
            </p:txBody>
          </p:sp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8B09FB1B-1A2D-E64C-A8AB-C11222BFD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3135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Group 59">
              <a:extLst>
                <a:ext uri="{FF2B5EF4-FFF2-40B4-BE49-F238E27FC236}">
                  <a16:creationId xmlns:a16="http://schemas.microsoft.com/office/drawing/2014/main" id="{9EB48862-72CA-4B4A-A74C-F1EEAFF204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3383"/>
              <a:ext cx="1953" cy="221"/>
              <a:chOff x="567" y="3383"/>
              <a:chExt cx="1953" cy="221"/>
            </a:xfrm>
          </p:grpSpPr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DA698EC1-40E7-2F40-9D5F-05B8B5398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3395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type=checkbox&gt;</a:t>
                </a: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DE06852C-3B83-9C45-AC4F-3664B6030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3383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CFDA80E8-C22D-7543-B2BB-9CD7F555DF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3383"/>
              <a:ext cx="1291" cy="221"/>
              <a:chOff x="2499" y="3383"/>
              <a:chExt cx="1291" cy="221"/>
            </a:xfrm>
          </p:grpSpPr>
          <p:sp>
            <p:nvSpPr>
              <p:cNvPr id="43" name="Rectangle 63">
                <a:extLst>
                  <a:ext uri="{FF2B5EF4-FFF2-40B4-BE49-F238E27FC236}">
                    <a16:creationId xmlns:a16="http://schemas.microsoft.com/office/drawing/2014/main" id="{CC6FC48E-5AA6-F14F-B249-ABD4F7E23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3395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Rectangle 64">
                <a:extLst>
                  <a:ext uri="{FF2B5EF4-FFF2-40B4-BE49-F238E27FC236}">
                    <a16:creationId xmlns:a16="http://schemas.microsoft.com/office/drawing/2014/main" id="{2285AFE8-E5B7-D14D-869C-2FF084CFD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3383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0A84F8D9-198E-E84C-8D7A-B4367E0480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3383"/>
              <a:ext cx="2320" cy="221"/>
              <a:chOff x="3799" y="3383"/>
              <a:chExt cx="2320" cy="221"/>
            </a:xfrm>
          </p:grpSpPr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9067544C-A35D-8849-9F18-E9F0E538D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3395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체크상자</a:t>
                </a: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5BCB3F-983E-704B-B7FA-A64668CE0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3383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Group 68">
              <a:extLst>
                <a:ext uri="{FF2B5EF4-FFF2-40B4-BE49-F238E27FC236}">
                  <a16:creationId xmlns:a16="http://schemas.microsoft.com/office/drawing/2014/main" id="{E629FAF7-591E-F846-B307-2B034A2FF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3631"/>
              <a:ext cx="1953" cy="221"/>
              <a:chOff x="567" y="3631"/>
              <a:chExt cx="1953" cy="221"/>
            </a:xfrm>
          </p:grpSpPr>
          <p:sp>
            <p:nvSpPr>
              <p:cNvPr id="39" name="Rectangle 69">
                <a:extLst>
                  <a:ext uri="{FF2B5EF4-FFF2-40B4-BE49-F238E27FC236}">
                    <a16:creationId xmlns:a16="http://schemas.microsoft.com/office/drawing/2014/main" id="{3DC99A00-56D4-514E-A6F4-EF7FA48D6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" y="3643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type=button&gt;</a:t>
                </a:r>
              </a:p>
            </p:txBody>
          </p:sp>
          <p:sp>
            <p:nvSpPr>
              <p:cNvPr id="40" name="Rectangle 70">
                <a:extLst>
                  <a:ext uri="{FF2B5EF4-FFF2-40B4-BE49-F238E27FC236}">
                    <a16:creationId xmlns:a16="http://schemas.microsoft.com/office/drawing/2014/main" id="{D4E9A88E-FEC6-B04F-B992-91D883D3D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3631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Group 71">
              <a:extLst>
                <a:ext uri="{FF2B5EF4-FFF2-40B4-BE49-F238E27FC236}">
                  <a16:creationId xmlns:a16="http://schemas.microsoft.com/office/drawing/2014/main" id="{A9F290EF-464C-BA4D-AE55-D6AF976C50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9" y="3631"/>
              <a:ext cx="1291" cy="221"/>
              <a:chOff x="2499" y="3631"/>
              <a:chExt cx="1291" cy="221"/>
            </a:xfrm>
          </p:grpSpPr>
          <p:sp>
            <p:nvSpPr>
              <p:cNvPr id="37" name="Rectangle 72">
                <a:extLst>
                  <a:ext uri="{FF2B5EF4-FFF2-40B4-BE49-F238E27FC236}">
                    <a16:creationId xmlns:a16="http://schemas.microsoft.com/office/drawing/2014/main" id="{D965240B-9AF3-BF49-91F2-3B532536B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3643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Rectangle 73">
                <a:extLst>
                  <a:ext uri="{FF2B5EF4-FFF2-40B4-BE49-F238E27FC236}">
                    <a16:creationId xmlns:a16="http://schemas.microsoft.com/office/drawing/2014/main" id="{3881D30A-5868-2346-B1E0-A960F986A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3631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Group 74">
              <a:extLst>
                <a:ext uri="{FF2B5EF4-FFF2-40B4-BE49-F238E27FC236}">
                  <a16:creationId xmlns:a16="http://schemas.microsoft.com/office/drawing/2014/main" id="{BBE500DD-D464-4540-B71B-23D292F90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3631"/>
              <a:ext cx="2320" cy="221"/>
              <a:chOff x="3799" y="3631"/>
              <a:chExt cx="2320" cy="221"/>
            </a:xfrm>
          </p:grpSpPr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297F634-FA96-0148-9FED-0207292F2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3643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일반 버튼</a:t>
                </a: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C95C1122-C68B-7546-B55B-339A363DD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3631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02321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71600" fontAlgn="base"/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113</a:t>
            </a:fld>
            <a:endParaRPr lang="ko-KR" altLang="en-US"/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DE778D20-9A06-6E44-AAF3-6FF3B7C549E6}"/>
              </a:ext>
            </a:extLst>
          </p:cNvPr>
          <p:cNvGrpSpPr>
            <a:grpSpLocks/>
          </p:cNvGrpSpPr>
          <p:nvPr/>
        </p:nvGrpSpPr>
        <p:grpSpPr bwMode="auto">
          <a:xfrm>
            <a:off x="1115616" y="2482750"/>
            <a:ext cx="7056784" cy="3538538"/>
            <a:chOff x="264" y="1740"/>
            <a:chExt cx="5764" cy="2229"/>
          </a:xfrm>
        </p:grpSpPr>
        <p:pic>
          <p:nvPicPr>
            <p:cNvPr id="84" name="Picture 3">
              <a:extLst>
                <a:ext uri="{FF2B5EF4-FFF2-40B4-BE49-F238E27FC236}">
                  <a16:creationId xmlns:a16="http://schemas.microsoft.com/office/drawing/2014/main" id="{F980B2A4-4868-6845-8404-EAD4689AD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62" y="2033"/>
              <a:ext cx="578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51954833-3744-C44E-863E-DA366D3D0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62" y="2282"/>
              <a:ext cx="538" cy="1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86" name="Picture 5">
              <a:extLst>
                <a:ext uri="{FF2B5EF4-FFF2-40B4-BE49-F238E27FC236}">
                  <a16:creationId xmlns:a16="http://schemas.microsoft.com/office/drawing/2014/main" id="{9D36B935-9B5A-3244-A127-4DEA2B927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62" y="2546"/>
              <a:ext cx="551" cy="1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87" name="Picture 6">
              <a:extLst>
                <a:ext uri="{FF2B5EF4-FFF2-40B4-BE49-F238E27FC236}">
                  <a16:creationId xmlns:a16="http://schemas.microsoft.com/office/drawing/2014/main" id="{10639632-B305-DC43-999C-F3E21A73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62" y="2782"/>
              <a:ext cx="849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88" name="Picture 7">
              <a:extLst>
                <a:ext uri="{FF2B5EF4-FFF2-40B4-BE49-F238E27FC236}">
                  <a16:creationId xmlns:a16="http://schemas.microsoft.com/office/drawing/2014/main" id="{E8ED5A1E-5D20-E042-BDF5-D3BAD0432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62" y="3246"/>
              <a:ext cx="895" cy="23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89" name="Picture 8">
              <a:extLst>
                <a:ext uri="{FF2B5EF4-FFF2-40B4-BE49-F238E27FC236}">
                  <a16:creationId xmlns:a16="http://schemas.microsoft.com/office/drawing/2014/main" id="{7E6BE434-666E-E04A-A929-9B7CCD389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62" y="3783"/>
              <a:ext cx="353" cy="1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90" name="Picture 9">
              <a:extLst>
                <a:ext uri="{FF2B5EF4-FFF2-40B4-BE49-F238E27FC236}">
                  <a16:creationId xmlns:a16="http://schemas.microsoft.com/office/drawing/2014/main" id="{068C01BA-F860-2748-98C3-5BC1A7666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62" y="3535"/>
              <a:ext cx="353" cy="1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grpSp>
          <p:nvGrpSpPr>
            <p:cNvPr id="91" name="Group 10">
              <a:extLst>
                <a:ext uri="{FF2B5EF4-FFF2-40B4-BE49-F238E27FC236}">
                  <a16:creationId xmlns:a16="http://schemas.microsoft.com/office/drawing/2014/main" id="{EF572DCD-B44F-FE48-8500-DB8EE4B145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2011"/>
              <a:ext cx="2108" cy="221"/>
              <a:chOff x="269" y="2011"/>
              <a:chExt cx="2108" cy="221"/>
            </a:xfrm>
          </p:grpSpPr>
          <p:sp>
            <p:nvSpPr>
              <p:cNvPr id="176" name="Rectangle 11">
                <a:extLst>
                  <a:ext uri="{FF2B5EF4-FFF2-40B4-BE49-F238E27FC236}">
                    <a16:creationId xmlns:a16="http://schemas.microsoft.com/office/drawing/2014/main" id="{B4258D16-1616-1142-8996-2CFB37F13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2022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type=submit&gt;</a:t>
                </a:r>
              </a:p>
            </p:txBody>
          </p:sp>
          <p:sp>
            <p:nvSpPr>
              <p:cNvPr id="177" name="Rectangle 12">
                <a:extLst>
                  <a:ext uri="{FF2B5EF4-FFF2-40B4-BE49-F238E27FC236}">
                    <a16:creationId xmlns:a16="http://schemas.microsoft.com/office/drawing/2014/main" id="{86957E05-9F7B-FD44-9750-12CD7DCBA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2011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2" name="Group 13">
              <a:extLst>
                <a:ext uri="{FF2B5EF4-FFF2-40B4-BE49-F238E27FC236}">
                  <a16:creationId xmlns:a16="http://schemas.microsoft.com/office/drawing/2014/main" id="{E83CC9B9-64E9-2F43-8C42-B13C30EFC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2011"/>
              <a:ext cx="1314" cy="221"/>
              <a:chOff x="2386" y="2011"/>
              <a:chExt cx="1314" cy="221"/>
            </a:xfrm>
          </p:grpSpPr>
          <p:sp>
            <p:nvSpPr>
              <p:cNvPr id="174" name="Rectangle 14">
                <a:extLst>
                  <a:ext uri="{FF2B5EF4-FFF2-40B4-BE49-F238E27FC236}">
                    <a16:creationId xmlns:a16="http://schemas.microsoft.com/office/drawing/2014/main" id="{101C1797-2287-5248-8D33-A9362EAE4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2022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5" name="Rectangle 15">
                <a:extLst>
                  <a:ext uri="{FF2B5EF4-FFF2-40B4-BE49-F238E27FC236}">
                    <a16:creationId xmlns:a16="http://schemas.microsoft.com/office/drawing/2014/main" id="{B695DD62-2F38-FF42-AEA7-152A4C856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2011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3" name="Group 16">
              <a:extLst>
                <a:ext uri="{FF2B5EF4-FFF2-40B4-BE49-F238E27FC236}">
                  <a16:creationId xmlns:a16="http://schemas.microsoft.com/office/drawing/2014/main" id="{01E8E1FE-1788-934D-9D84-69C88C66D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2011"/>
              <a:ext cx="2320" cy="221"/>
              <a:chOff x="3708" y="2011"/>
              <a:chExt cx="2320" cy="221"/>
            </a:xfrm>
          </p:grpSpPr>
          <p:sp>
            <p:nvSpPr>
              <p:cNvPr id="172" name="Rectangle 17">
                <a:extLst>
                  <a:ext uri="{FF2B5EF4-FFF2-40B4-BE49-F238E27FC236}">
                    <a16:creationId xmlns:a16="http://schemas.microsoft.com/office/drawing/2014/main" id="{68B07724-20FC-5F4F-A23F-9CFF322E7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2022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전송확인 버튼</a:t>
                </a:r>
              </a:p>
            </p:txBody>
          </p:sp>
          <p:sp>
            <p:nvSpPr>
              <p:cNvPr id="173" name="Rectangle 18">
                <a:extLst>
                  <a:ext uri="{FF2B5EF4-FFF2-40B4-BE49-F238E27FC236}">
                    <a16:creationId xmlns:a16="http://schemas.microsoft.com/office/drawing/2014/main" id="{EBCD5751-0C5C-5C47-B2D1-90D505633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2011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BDEA7C04-C00B-A84A-ACF3-D209DCFBD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2259"/>
              <a:ext cx="2108" cy="221"/>
              <a:chOff x="269" y="2259"/>
              <a:chExt cx="2108" cy="221"/>
            </a:xfrm>
          </p:grpSpPr>
          <p:sp>
            <p:nvSpPr>
              <p:cNvPr id="170" name="Rectangle 20">
                <a:extLst>
                  <a:ext uri="{FF2B5EF4-FFF2-40B4-BE49-F238E27FC236}">
                    <a16:creationId xmlns:a16="http://schemas.microsoft.com/office/drawing/2014/main" id="{CA19BC8D-F280-2A4E-9052-93072D8E4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2270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type=reset&gt;</a:t>
                </a:r>
              </a:p>
            </p:txBody>
          </p:sp>
          <p:sp>
            <p:nvSpPr>
              <p:cNvPr id="171" name="Rectangle 21">
                <a:extLst>
                  <a:ext uri="{FF2B5EF4-FFF2-40B4-BE49-F238E27FC236}">
                    <a16:creationId xmlns:a16="http://schemas.microsoft.com/office/drawing/2014/main" id="{2EFA8B47-2661-B540-8AEC-245B3CBB3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2259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95" name="Group 22">
              <a:extLst>
                <a:ext uri="{FF2B5EF4-FFF2-40B4-BE49-F238E27FC236}">
                  <a16:creationId xmlns:a16="http://schemas.microsoft.com/office/drawing/2014/main" id="{849D8FAA-2564-4844-B381-4D8726EC4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2259"/>
              <a:ext cx="1314" cy="221"/>
              <a:chOff x="2386" y="2259"/>
              <a:chExt cx="1314" cy="221"/>
            </a:xfrm>
          </p:grpSpPr>
          <p:sp>
            <p:nvSpPr>
              <p:cNvPr id="168" name="Rectangle 23">
                <a:extLst>
                  <a:ext uri="{FF2B5EF4-FFF2-40B4-BE49-F238E27FC236}">
                    <a16:creationId xmlns:a16="http://schemas.microsoft.com/office/drawing/2014/main" id="{77E8685F-896B-7B47-87EC-EC4D6E5F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2270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9" name="Rectangle 24">
                <a:extLst>
                  <a:ext uri="{FF2B5EF4-FFF2-40B4-BE49-F238E27FC236}">
                    <a16:creationId xmlns:a16="http://schemas.microsoft.com/office/drawing/2014/main" id="{556D2F50-61B7-524D-9564-A9337FDA9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2259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6" name="Group 25">
              <a:extLst>
                <a:ext uri="{FF2B5EF4-FFF2-40B4-BE49-F238E27FC236}">
                  <a16:creationId xmlns:a16="http://schemas.microsoft.com/office/drawing/2014/main" id="{550D2300-65D1-B64D-82D5-E7E5C07A1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2259"/>
              <a:ext cx="2320" cy="221"/>
              <a:chOff x="3708" y="2259"/>
              <a:chExt cx="2320" cy="221"/>
            </a:xfrm>
          </p:grpSpPr>
          <p:sp>
            <p:nvSpPr>
              <p:cNvPr id="166" name="Rectangle 26">
                <a:extLst>
                  <a:ext uri="{FF2B5EF4-FFF2-40B4-BE49-F238E27FC236}">
                    <a16:creationId xmlns:a16="http://schemas.microsoft.com/office/drawing/2014/main" id="{25F983A4-9B0C-3D46-B3E8-02FFA9EBA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2270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초기화 버튼</a:t>
                </a:r>
              </a:p>
            </p:txBody>
          </p:sp>
          <p:sp>
            <p:nvSpPr>
              <p:cNvPr id="167" name="Rectangle 27">
                <a:extLst>
                  <a:ext uri="{FF2B5EF4-FFF2-40B4-BE49-F238E27FC236}">
                    <a16:creationId xmlns:a16="http://schemas.microsoft.com/office/drawing/2014/main" id="{6873F470-0117-AB4F-ABAC-7DD19432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2259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7" name="Group 28">
              <a:extLst>
                <a:ext uri="{FF2B5EF4-FFF2-40B4-BE49-F238E27FC236}">
                  <a16:creationId xmlns:a16="http://schemas.microsoft.com/office/drawing/2014/main" id="{073BE73E-4305-F246-B1B3-5D32398B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2507"/>
              <a:ext cx="2108" cy="221"/>
              <a:chOff x="269" y="2507"/>
              <a:chExt cx="2108" cy="221"/>
            </a:xfrm>
          </p:grpSpPr>
          <p:sp>
            <p:nvSpPr>
              <p:cNvPr id="164" name="Rectangle 29">
                <a:extLst>
                  <a:ext uri="{FF2B5EF4-FFF2-40B4-BE49-F238E27FC236}">
                    <a16:creationId xmlns:a16="http://schemas.microsoft.com/office/drawing/2014/main" id="{5C5EC69F-F54F-A34A-B789-C8C84C275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2519"/>
                <a:ext cx="2061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type=image&gt;</a:t>
                </a:r>
              </a:p>
            </p:txBody>
          </p:sp>
          <p:sp>
            <p:nvSpPr>
              <p:cNvPr id="165" name="Rectangle 30">
                <a:extLst>
                  <a:ext uri="{FF2B5EF4-FFF2-40B4-BE49-F238E27FC236}">
                    <a16:creationId xmlns:a16="http://schemas.microsoft.com/office/drawing/2014/main" id="{6377BB25-11BD-B94D-BF43-A1E779641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2507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Group 31">
              <a:extLst>
                <a:ext uri="{FF2B5EF4-FFF2-40B4-BE49-F238E27FC236}">
                  <a16:creationId xmlns:a16="http://schemas.microsoft.com/office/drawing/2014/main" id="{9415389D-BA75-4F47-AF72-E9BC6DC936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2507"/>
              <a:ext cx="1314" cy="221"/>
              <a:chOff x="2386" y="2507"/>
              <a:chExt cx="1314" cy="221"/>
            </a:xfrm>
          </p:grpSpPr>
          <p:sp>
            <p:nvSpPr>
              <p:cNvPr id="162" name="Rectangle 32">
                <a:extLst>
                  <a:ext uri="{FF2B5EF4-FFF2-40B4-BE49-F238E27FC236}">
                    <a16:creationId xmlns:a16="http://schemas.microsoft.com/office/drawing/2014/main" id="{8E720711-6FAB-374E-9E54-573FB550D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2519"/>
                <a:ext cx="1282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3" name="Rectangle 33">
                <a:extLst>
                  <a:ext uri="{FF2B5EF4-FFF2-40B4-BE49-F238E27FC236}">
                    <a16:creationId xmlns:a16="http://schemas.microsoft.com/office/drawing/2014/main" id="{D9D5369F-DADB-3540-B1F5-7684712ED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2507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9" name="Group 34">
              <a:extLst>
                <a:ext uri="{FF2B5EF4-FFF2-40B4-BE49-F238E27FC236}">
                  <a16:creationId xmlns:a16="http://schemas.microsoft.com/office/drawing/2014/main" id="{509F26EF-5B14-CF4B-910A-EE60310FEC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2507"/>
              <a:ext cx="2320" cy="221"/>
              <a:chOff x="3708" y="2507"/>
              <a:chExt cx="2320" cy="221"/>
            </a:xfrm>
          </p:grpSpPr>
          <p:sp>
            <p:nvSpPr>
              <p:cNvPr id="160" name="Rectangle 35">
                <a:extLst>
                  <a:ext uri="{FF2B5EF4-FFF2-40B4-BE49-F238E27FC236}">
                    <a16:creationId xmlns:a16="http://schemas.microsoft.com/office/drawing/2014/main" id="{9E432541-FBB4-8946-AAC0-EFCF22687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2519"/>
                <a:ext cx="2288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이미지 버튼</a:t>
                </a:r>
              </a:p>
            </p:txBody>
          </p:sp>
          <p:sp>
            <p:nvSpPr>
              <p:cNvPr id="161" name="Rectangle 36">
                <a:extLst>
                  <a:ext uri="{FF2B5EF4-FFF2-40B4-BE49-F238E27FC236}">
                    <a16:creationId xmlns:a16="http://schemas.microsoft.com/office/drawing/2014/main" id="{23214AAF-F48C-3644-B7FC-F00259E8E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2507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0" name="Group 37">
              <a:extLst>
                <a:ext uri="{FF2B5EF4-FFF2-40B4-BE49-F238E27FC236}">
                  <a16:creationId xmlns:a16="http://schemas.microsoft.com/office/drawing/2014/main" id="{D6E2C5D6-3C1D-9D4D-B530-5708D56D4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2755"/>
              <a:ext cx="2108" cy="221"/>
              <a:chOff x="269" y="2755"/>
              <a:chExt cx="2108" cy="221"/>
            </a:xfrm>
          </p:grpSpPr>
          <p:sp>
            <p:nvSpPr>
              <p:cNvPr id="158" name="Rectangle 38">
                <a:extLst>
                  <a:ext uri="{FF2B5EF4-FFF2-40B4-BE49-F238E27FC236}">
                    <a16:creationId xmlns:a16="http://schemas.microsoft.com/office/drawing/2014/main" id="{E97BB2D2-B6EE-D14B-86E6-1FA825708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2767"/>
                <a:ext cx="2061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type=file&gt;</a:t>
                </a:r>
              </a:p>
            </p:txBody>
          </p:sp>
          <p:sp>
            <p:nvSpPr>
              <p:cNvPr id="159" name="Rectangle 39">
                <a:extLst>
                  <a:ext uri="{FF2B5EF4-FFF2-40B4-BE49-F238E27FC236}">
                    <a16:creationId xmlns:a16="http://schemas.microsoft.com/office/drawing/2014/main" id="{EBF44EAF-35DF-5848-97B9-1F3539A05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2755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1" name="Group 40">
              <a:extLst>
                <a:ext uri="{FF2B5EF4-FFF2-40B4-BE49-F238E27FC236}">
                  <a16:creationId xmlns:a16="http://schemas.microsoft.com/office/drawing/2014/main" id="{04FDE8E9-6532-694B-9777-9F07F9DDA1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2755"/>
              <a:ext cx="1314" cy="221"/>
              <a:chOff x="2386" y="2755"/>
              <a:chExt cx="1314" cy="221"/>
            </a:xfrm>
          </p:grpSpPr>
          <p:sp>
            <p:nvSpPr>
              <p:cNvPr id="156" name="Rectangle 41">
                <a:extLst>
                  <a:ext uri="{FF2B5EF4-FFF2-40B4-BE49-F238E27FC236}">
                    <a16:creationId xmlns:a16="http://schemas.microsoft.com/office/drawing/2014/main" id="{5E205238-A44C-DA44-94C7-CB736E1EF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2767"/>
                <a:ext cx="1282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7" name="Rectangle 42">
                <a:extLst>
                  <a:ext uri="{FF2B5EF4-FFF2-40B4-BE49-F238E27FC236}">
                    <a16:creationId xmlns:a16="http://schemas.microsoft.com/office/drawing/2014/main" id="{0F3041E5-6540-AE45-BF91-F9DF0F67A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2755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2" name="Group 43">
              <a:extLst>
                <a:ext uri="{FF2B5EF4-FFF2-40B4-BE49-F238E27FC236}">
                  <a16:creationId xmlns:a16="http://schemas.microsoft.com/office/drawing/2014/main" id="{2524DF62-397D-9D4A-8D83-D180EFE915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2755"/>
              <a:ext cx="2320" cy="221"/>
              <a:chOff x="3708" y="2755"/>
              <a:chExt cx="2320" cy="221"/>
            </a:xfrm>
          </p:grpSpPr>
          <p:sp>
            <p:nvSpPr>
              <p:cNvPr id="154" name="Rectangle 44">
                <a:extLst>
                  <a:ext uri="{FF2B5EF4-FFF2-40B4-BE49-F238E27FC236}">
                    <a16:creationId xmlns:a16="http://schemas.microsoft.com/office/drawing/2014/main" id="{221B28BE-BF68-3D46-82D1-998B9B53D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2767"/>
                <a:ext cx="2288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파일 업로드</a:t>
                </a:r>
              </a:p>
            </p:txBody>
          </p:sp>
          <p:sp>
            <p:nvSpPr>
              <p:cNvPr id="155" name="Rectangle 45">
                <a:extLst>
                  <a:ext uri="{FF2B5EF4-FFF2-40B4-BE49-F238E27FC236}">
                    <a16:creationId xmlns:a16="http://schemas.microsoft.com/office/drawing/2014/main" id="{855C0231-25FF-4B43-9AD4-10FAE613C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2755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3" name="Group 46">
              <a:extLst>
                <a:ext uri="{FF2B5EF4-FFF2-40B4-BE49-F238E27FC236}">
                  <a16:creationId xmlns:a16="http://schemas.microsoft.com/office/drawing/2014/main" id="{82BE6FE2-2DEE-2C43-A75A-9F2513B3E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3004"/>
              <a:ext cx="2108" cy="221"/>
              <a:chOff x="269" y="3004"/>
              <a:chExt cx="2108" cy="221"/>
            </a:xfrm>
          </p:grpSpPr>
          <p:sp>
            <p:nvSpPr>
              <p:cNvPr id="152" name="Rectangle 47">
                <a:extLst>
                  <a:ext uri="{FF2B5EF4-FFF2-40B4-BE49-F238E27FC236}">
                    <a16:creationId xmlns:a16="http://schemas.microsoft.com/office/drawing/2014/main" id="{AFA25295-093E-C749-99A1-C5C415AC8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3015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&lt;input type=hidden&gt;</a:t>
                </a:r>
              </a:p>
            </p:txBody>
          </p:sp>
          <p:sp>
            <p:nvSpPr>
              <p:cNvPr id="153" name="Rectangle 48">
                <a:extLst>
                  <a:ext uri="{FF2B5EF4-FFF2-40B4-BE49-F238E27FC236}">
                    <a16:creationId xmlns:a16="http://schemas.microsoft.com/office/drawing/2014/main" id="{B2FE9F37-9963-5246-AEC4-29FD54750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004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4" name="Group 49">
              <a:extLst>
                <a:ext uri="{FF2B5EF4-FFF2-40B4-BE49-F238E27FC236}">
                  <a16:creationId xmlns:a16="http://schemas.microsoft.com/office/drawing/2014/main" id="{75E4B1F4-ECF6-F94B-BBCE-AB228C77BB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3004"/>
              <a:ext cx="1314" cy="221"/>
              <a:chOff x="2386" y="3004"/>
              <a:chExt cx="1314" cy="221"/>
            </a:xfrm>
          </p:grpSpPr>
          <p:sp>
            <p:nvSpPr>
              <p:cNvPr id="150" name="Rectangle 50">
                <a:extLst>
                  <a:ext uri="{FF2B5EF4-FFF2-40B4-BE49-F238E27FC236}">
                    <a16:creationId xmlns:a16="http://schemas.microsoft.com/office/drawing/2014/main" id="{5AFCDAB9-3DF0-524E-A5BC-F60B96922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3015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안 보임</a:t>
                </a:r>
              </a:p>
            </p:txBody>
          </p:sp>
          <p:sp>
            <p:nvSpPr>
              <p:cNvPr id="151" name="Rectangle 51">
                <a:extLst>
                  <a:ext uri="{FF2B5EF4-FFF2-40B4-BE49-F238E27FC236}">
                    <a16:creationId xmlns:a16="http://schemas.microsoft.com/office/drawing/2014/main" id="{115F7BB6-6A80-4E45-A002-AD735327A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3004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5" name="Group 52">
              <a:extLst>
                <a:ext uri="{FF2B5EF4-FFF2-40B4-BE49-F238E27FC236}">
                  <a16:creationId xmlns:a16="http://schemas.microsoft.com/office/drawing/2014/main" id="{49E48A6C-1926-314D-8A0E-71482B76C8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3004"/>
              <a:ext cx="2320" cy="221"/>
              <a:chOff x="3708" y="3004"/>
              <a:chExt cx="2320" cy="221"/>
            </a:xfrm>
          </p:grpSpPr>
          <p:sp>
            <p:nvSpPr>
              <p:cNvPr id="148" name="Rectangle 53">
                <a:extLst>
                  <a:ext uri="{FF2B5EF4-FFF2-40B4-BE49-F238E27FC236}">
                    <a16:creationId xmlns:a16="http://schemas.microsoft.com/office/drawing/2014/main" id="{F95283FA-D8B8-D840-98B5-AB99B7C59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3015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숨겨진 필드</a:t>
                </a:r>
              </a:p>
            </p:txBody>
          </p:sp>
          <p:sp>
            <p:nvSpPr>
              <p:cNvPr id="149" name="Rectangle 54">
                <a:extLst>
                  <a:ext uri="{FF2B5EF4-FFF2-40B4-BE49-F238E27FC236}">
                    <a16:creationId xmlns:a16="http://schemas.microsoft.com/office/drawing/2014/main" id="{2FD55FDB-F038-5A4F-A391-443F03140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3004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6" name="Group 55">
              <a:extLst>
                <a:ext uri="{FF2B5EF4-FFF2-40B4-BE49-F238E27FC236}">
                  <a16:creationId xmlns:a16="http://schemas.microsoft.com/office/drawing/2014/main" id="{42FFC4C5-1E87-874C-9D68-10AE003E4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3252"/>
              <a:ext cx="2108" cy="221"/>
              <a:chOff x="269" y="3252"/>
              <a:chExt cx="2108" cy="221"/>
            </a:xfrm>
          </p:grpSpPr>
          <p:sp>
            <p:nvSpPr>
              <p:cNvPr id="146" name="Rectangle 56">
                <a:extLst>
                  <a:ext uri="{FF2B5EF4-FFF2-40B4-BE49-F238E27FC236}">
                    <a16:creationId xmlns:a16="http://schemas.microsoft.com/office/drawing/2014/main" id="{29F21248-10EE-9245-87A7-BD87FD9E8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3264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&lt;textarea&gt;&lt;/textarea&gt;</a:t>
                </a:r>
              </a:p>
            </p:txBody>
          </p:sp>
          <p:sp>
            <p:nvSpPr>
              <p:cNvPr id="147" name="Rectangle 57">
                <a:extLst>
                  <a:ext uri="{FF2B5EF4-FFF2-40B4-BE49-F238E27FC236}">
                    <a16:creationId xmlns:a16="http://schemas.microsoft.com/office/drawing/2014/main" id="{A5117930-D322-F642-B2B3-C7DA87BEF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252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7" name="Group 58">
              <a:extLst>
                <a:ext uri="{FF2B5EF4-FFF2-40B4-BE49-F238E27FC236}">
                  <a16:creationId xmlns:a16="http://schemas.microsoft.com/office/drawing/2014/main" id="{0303B0F9-CED2-AB43-8004-0CFE3EFD8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3252"/>
              <a:ext cx="1314" cy="221"/>
              <a:chOff x="2386" y="3252"/>
              <a:chExt cx="1314" cy="221"/>
            </a:xfrm>
          </p:grpSpPr>
          <p:sp>
            <p:nvSpPr>
              <p:cNvPr id="144" name="Rectangle 59">
                <a:extLst>
                  <a:ext uri="{FF2B5EF4-FFF2-40B4-BE49-F238E27FC236}">
                    <a16:creationId xmlns:a16="http://schemas.microsoft.com/office/drawing/2014/main" id="{49B915AA-B471-0C43-8285-DD55848AB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3264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5" name="Rectangle 60">
                <a:extLst>
                  <a:ext uri="{FF2B5EF4-FFF2-40B4-BE49-F238E27FC236}">
                    <a16:creationId xmlns:a16="http://schemas.microsoft.com/office/drawing/2014/main" id="{FD57C9E5-B88A-BE48-8511-63F5EEFDA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3252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8" name="Group 61">
              <a:extLst>
                <a:ext uri="{FF2B5EF4-FFF2-40B4-BE49-F238E27FC236}">
                  <a16:creationId xmlns:a16="http://schemas.microsoft.com/office/drawing/2014/main" id="{02B0AF92-2199-B241-AE66-8F01DB258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3252"/>
              <a:ext cx="2320" cy="221"/>
              <a:chOff x="3708" y="3252"/>
              <a:chExt cx="2320" cy="221"/>
            </a:xfrm>
          </p:grpSpPr>
          <p:sp>
            <p:nvSpPr>
              <p:cNvPr id="142" name="Rectangle 62">
                <a:extLst>
                  <a:ext uri="{FF2B5EF4-FFF2-40B4-BE49-F238E27FC236}">
                    <a16:creationId xmlns:a16="http://schemas.microsoft.com/office/drawing/2014/main" id="{4D6B917D-D738-0C48-BFA1-3B793B697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3264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여러 줄 입력상자</a:t>
                </a:r>
              </a:p>
            </p:txBody>
          </p:sp>
          <p:sp>
            <p:nvSpPr>
              <p:cNvPr id="143" name="Rectangle 63">
                <a:extLst>
                  <a:ext uri="{FF2B5EF4-FFF2-40B4-BE49-F238E27FC236}">
                    <a16:creationId xmlns:a16="http://schemas.microsoft.com/office/drawing/2014/main" id="{0B48C59F-9560-514A-97C5-91B78F95A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3252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9" name="Group 64">
              <a:extLst>
                <a:ext uri="{FF2B5EF4-FFF2-40B4-BE49-F238E27FC236}">
                  <a16:creationId xmlns:a16="http://schemas.microsoft.com/office/drawing/2014/main" id="{56EC759C-1318-C44C-80B0-C2FB26A72C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3500"/>
              <a:ext cx="2108" cy="221"/>
              <a:chOff x="269" y="3500"/>
              <a:chExt cx="2108" cy="221"/>
            </a:xfrm>
          </p:grpSpPr>
          <p:sp>
            <p:nvSpPr>
              <p:cNvPr id="140" name="Rectangle 65">
                <a:extLst>
                  <a:ext uri="{FF2B5EF4-FFF2-40B4-BE49-F238E27FC236}">
                    <a16:creationId xmlns:a16="http://schemas.microsoft.com/office/drawing/2014/main" id="{EC08A903-9FA6-2541-A958-A1E6E0AC3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3512"/>
                <a:ext cx="2061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&lt;select&gt;&lt;/select&gt;</a:t>
                </a:r>
              </a:p>
            </p:txBody>
          </p:sp>
          <p:sp>
            <p:nvSpPr>
              <p:cNvPr id="141" name="Rectangle 66">
                <a:extLst>
                  <a:ext uri="{FF2B5EF4-FFF2-40B4-BE49-F238E27FC236}">
                    <a16:creationId xmlns:a16="http://schemas.microsoft.com/office/drawing/2014/main" id="{33280065-59EC-6546-B9B8-8342DFE4C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500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0" name="Group 67">
              <a:extLst>
                <a:ext uri="{FF2B5EF4-FFF2-40B4-BE49-F238E27FC236}">
                  <a16:creationId xmlns:a16="http://schemas.microsoft.com/office/drawing/2014/main" id="{CE6BB259-87A0-904A-8A03-A9BF98DE03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3500"/>
              <a:ext cx="1314" cy="221"/>
              <a:chOff x="2386" y="3500"/>
              <a:chExt cx="1314" cy="221"/>
            </a:xfrm>
          </p:grpSpPr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FC694D4A-DA52-264B-834E-AD1B061F4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3512"/>
                <a:ext cx="1282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D1E09BF0-7FCA-884A-98A5-2BA7C174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3500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1" name="Group 70">
              <a:extLst>
                <a:ext uri="{FF2B5EF4-FFF2-40B4-BE49-F238E27FC236}">
                  <a16:creationId xmlns:a16="http://schemas.microsoft.com/office/drawing/2014/main" id="{ACC35F31-ED3E-1B4D-B87C-C8A1C6256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3500"/>
              <a:ext cx="2320" cy="221"/>
              <a:chOff x="3708" y="3500"/>
              <a:chExt cx="2320" cy="221"/>
            </a:xfrm>
          </p:grpSpPr>
          <p:sp>
            <p:nvSpPr>
              <p:cNvPr id="136" name="Rectangle 71">
                <a:extLst>
                  <a:ext uri="{FF2B5EF4-FFF2-40B4-BE49-F238E27FC236}">
                    <a16:creationId xmlns:a16="http://schemas.microsoft.com/office/drawing/2014/main" id="{7162E837-89F6-EB4B-89F7-2BB5913C6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3512"/>
                <a:ext cx="2288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목록 상자의 시작과 끝</a:t>
                </a:r>
              </a:p>
            </p:txBody>
          </p:sp>
          <p:sp>
            <p:nvSpPr>
              <p:cNvPr id="137" name="Rectangle 72">
                <a:extLst>
                  <a:ext uri="{FF2B5EF4-FFF2-40B4-BE49-F238E27FC236}">
                    <a16:creationId xmlns:a16="http://schemas.microsoft.com/office/drawing/2014/main" id="{033667B9-DA95-DB47-92CE-1A093B249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3500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2" name="Group 73">
              <a:extLst>
                <a:ext uri="{FF2B5EF4-FFF2-40B4-BE49-F238E27FC236}">
                  <a16:creationId xmlns:a16="http://schemas.microsoft.com/office/drawing/2014/main" id="{5435B588-46F3-DA4B-BBF9-1E7827DBD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" y="3748"/>
              <a:ext cx="2108" cy="221"/>
              <a:chOff x="269" y="3748"/>
              <a:chExt cx="2108" cy="221"/>
            </a:xfrm>
          </p:grpSpPr>
          <p:sp>
            <p:nvSpPr>
              <p:cNvPr id="134" name="Rectangle 74">
                <a:extLst>
                  <a:ext uri="{FF2B5EF4-FFF2-40B4-BE49-F238E27FC236}">
                    <a16:creationId xmlns:a16="http://schemas.microsoft.com/office/drawing/2014/main" id="{81D4DF3E-1516-714D-B2EB-49657E57E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" y="3760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&lt;option&gt;</a:t>
                </a:r>
              </a:p>
            </p:txBody>
          </p:sp>
          <p:sp>
            <p:nvSpPr>
              <p:cNvPr id="135" name="Rectangle 75">
                <a:extLst>
                  <a:ext uri="{FF2B5EF4-FFF2-40B4-BE49-F238E27FC236}">
                    <a16:creationId xmlns:a16="http://schemas.microsoft.com/office/drawing/2014/main" id="{BAE6102D-85CB-8145-A2BD-44BEFAB01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748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3" name="Group 76">
              <a:extLst>
                <a:ext uri="{FF2B5EF4-FFF2-40B4-BE49-F238E27FC236}">
                  <a16:creationId xmlns:a16="http://schemas.microsoft.com/office/drawing/2014/main" id="{E6ED3ECA-AF18-D946-8DCC-EE0A036137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6" y="3748"/>
              <a:ext cx="1314" cy="221"/>
              <a:chOff x="2386" y="3748"/>
              <a:chExt cx="1314" cy="221"/>
            </a:xfrm>
          </p:grpSpPr>
          <p:sp>
            <p:nvSpPr>
              <p:cNvPr id="132" name="Rectangle 77">
                <a:extLst>
                  <a:ext uri="{FF2B5EF4-FFF2-40B4-BE49-F238E27FC236}">
                    <a16:creationId xmlns:a16="http://schemas.microsoft.com/office/drawing/2014/main" id="{3775D5C3-919E-6D48-AFFD-F2A6126D9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3760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3" name="Rectangle 78">
                <a:extLst>
                  <a:ext uri="{FF2B5EF4-FFF2-40B4-BE49-F238E27FC236}">
                    <a16:creationId xmlns:a16="http://schemas.microsoft.com/office/drawing/2014/main" id="{17F76ED8-8DD0-6345-9194-AA4785D1B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3748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4" name="Group 79">
              <a:extLst>
                <a:ext uri="{FF2B5EF4-FFF2-40B4-BE49-F238E27FC236}">
                  <a16:creationId xmlns:a16="http://schemas.microsoft.com/office/drawing/2014/main" id="{3BA5FB26-73D2-B441-9BA9-9B2E50565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3748"/>
              <a:ext cx="2320" cy="221"/>
              <a:chOff x="3708" y="3748"/>
              <a:chExt cx="2320" cy="221"/>
            </a:xfrm>
          </p:grpSpPr>
          <p:sp>
            <p:nvSpPr>
              <p:cNvPr id="130" name="Rectangle 80">
                <a:extLst>
                  <a:ext uri="{FF2B5EF4-FFF2-40B4-BE49-F238E27FC236}">
                    <a16:creationId xmlns:a16="http://schemas.microsoft.com/office/drawing/2014/main" id="{4B46E222-2263-9B41-9938-D8DE0BDCE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3760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목록 상자에 포함될 항목 지정</a:t>
                </a:r>
              </a:p>
            </p:txBody>
          </p:sp>
          <p:sp>
            <p:nvSpPr>
              <p:cNvPr id="131" name="Rectangle 81">
                <a:extLst>
                  <a:ext uri="{FF2B5EF4-FFF2-40B4-BE49-F238E27FC236}">
                    <a16:creationId xmlns:a16="http://schemas.microsoft.com/office/drawing/2014/main" id="{1D3DF740-E5D7-6046-A978-825DDB616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3748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5" name="Group 82">
              <a:extLst>
                <a:ext uri="{FF2B5EF4-FFF2-40B4-BE49-F238E27FC236}">
                  <a16:creationId xmlns:a16="http://schemas.microsoft.com/office/drawing/2014/main" id="{BF2CBD71-CA4B-9F47-83C4-C8081D325D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" y="1740"/>
              <a:ext cx="2108" cy="267"/>
              <a:chOff x="264" y="1740"/>
              <a:chExt cx="2108" cy="267"/>
            </a:xfrm>
          </p:grpSpPr>
          <p:sp>
            <p:nvSpPr>
              <p:cNvPr id="126" name="Rectangle 83">
                <a:extLst>
                  <a:ext uri="{FF2B5EF4-FFF2-40B4-BE49-F238E27FC236}">
                    <a16:creationId xmlns:a16="http://schemas.microsoft.com/office/drawing/2014/main" id="{4397D02D-5755-0946-8BF7-B8C6FC50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" y="1740"/>
                <a:ext cx="2108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7" name="Group 84">
                <a:extLst>
                  <a:ext uri="{FF2B5EF4-FFF2-40B4-BE49-F238E27FC236}">
                    <a16:creationId xmlns:a16="http://schemas.microsoft.com/office/drawing/2014/main" id="{EB0BC7EB-DA89-6742-919D-6647153A7C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" y="1740"/>
                <a:ext cx="2108" cy="221"/>
                <a:chOff x="264" y="1740"/>
                <a:chExt cx="2108" cy="221"/>
              </a:xfrm>
            </p:grpSpPr>
            <p:sp>
              <p:nvSpPr>
                <p:cNvPr id="128" name="Rectangle 85">
                  <a:extLst>
                    <a:ext uri="{FF2B5EF4-FFF2-40B4-BE49-F238E27FC236}">
                      <a16:creationId xmlns:a16="http://schemas.microsoft.com/office/drawing/2014/main" id="{A35A307A-668D-9A43-A1FA-CD7B539B5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" y="1751"/>
                  <a:ext cx="2061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ctr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400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태그명</a:t>
                  </a:r>
                </a:p>
              </p:txBody>
            </p:sp>
            <p:sp>
              <p:nvSpPr>
                <p:cNvPr id="129" name="Rectangle 86">
                  <a:extLst>
                    <a:ext uri="{FF2B5EF4-FFF2-40B4-BE49-F238E27FC236}">
                      <a16:creationId xmlns:a16="http://schemas.microsoft.com/office/drawing/2014/main" id="{2DA6D484-3718-D842-9FBD-883A135A3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" y="1740"/>
                  <a:ext cx="2108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" name="Group 87">
              <a:extLst>
                <a:ext uri="{FF2B5EF4-FFF2-40B4-BE49-F238E27FC236}">
                  <a16:creationId xmlns:a16="http://schemas.microsoft.com/office/drawing/2014/main" id="{55F8D6F8-5F90-C041-984B-43F488B96D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1740"/>
              <a:ext cx="1319" cy="267"/>
              <a:chOff x="2381" y="1740"/>
              <a:chExt cx="1319" cy="267"/>
            </a:xfrm>
          </p:grpSpPr>
          <p:sp>
            <p:nvSpPr>
              <p:cNvPr id="122" name="Rectangle 88">
                <a:extLst>
                  <a:ext uri="{FF2B5EF4-FFF2-40B4-BE49-F238E27FC236}">
                    <a16:creationId xmlns:a16="http://schemas.microsoft.com/office/drawing/2014/main" id="{0ECC4FCE-C0C6-3648-BF35-709ED53FE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40"/>
                <a:ext cx="1319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3" name="Group 89">
                <a:extLst>
                  <a:ext uri="{FF2B5EF4-FFF2-40B4-BE49-F238E27FC236}">
                    <a16:creationId xmlns:a16="http://schemas.microsoft.com/office/drawing/2014/main" id="{91D4B35A-F75D-7B4B-B4D8-BF533FDAE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1740"/>
                <a:ext cx="1319" cy="221"/>
                <a:chOff x="2381" y="1740"/>
                <a:chExt cx="1319" cy="221"/>
              </a:xfrm>
            </p:grpSpPr>
            <p:sp>
              <p:nvSpPr>
                <p:cNvPr id="124" name="Rectangle 90">
                  <a:extLst>
                    <a:ext uri="{FF2B5EF4-FFF2-40B4-BE49-F238E27FC236}">
                      <a16:creationId xmlns:a16="http://schemas.microsoft.com/office/drawing/2014/main" id="{2D58E616-EB26-BE4A-84BF-3A0ED4438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7" y="1751"/>
                  <a:ext cx="1287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/>
                <a:lstStyle/>
                <a:p>
                  <a:pPr algn="ctr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400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결과</a:t>
                  </a:r>
                </a:p>
                <a:p>
                  <a:pPr algn="ctr" eaLnBrk="0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endParaRPr lang="en-GB" altLang="ko-KR" sz="140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5" name="Rectangle 91">
                  <a:extLst>
                    <a:ext uri="{FF2B5EF4-FFF2-40B4-BE49-F238E27FC236}">
                      <a16:creationId xmlns:a16="http://schemas.microsoft.com/office/drawing/2014/main" id="{02318AE6-E856-EA48-BD99-AD64DF3C0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1" y="1740"/>
                  <a:ext cx="1319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7" name="Group 92">
              <a:extLst>
                <a:ext uri="{FF2B5EF4-FFF2-40B4-BE49-F238E27FC236}">
                  <a16:creationId xmlns:a16="http://schemas.microsoft.com/office/drawing/2014/main" id="{9003EE6E-5694-FE47-91AF-21F89E0D2B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" y="1740"/>
              <a:ext cx="2320" cy="267"/>
              <a:chOff x="3704" y="1740"/>
              <a:chExt cx="2320" cy="267"/>
            </a:xfrm>
          </p:grpSpPr>
          <p:sp>
            <p:nvSpPr>
              <p:cNvPr id="118" name="Rectangle 93">
                <a:extLst>
                  <a:ext uri="{FF2B5EF4-FFF2-40B4-BE49-F238E27FC236}">
                    <a16:creationId xmlns:a16="http://schemas.microsoft.com/office/drawing/2014/main" id="{E15A867C-489C-9246-9C25-2A75DFF15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1740"/>
                <a:ext cx="2320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19" name="Group 94">
                <a:extLst>
                  <a:ext uri="{FF2B5EF4-FFF2-40B4-BE49-F238E27FC236}">
                    <a16:creationId xmlns:a16="http://schemas.microsoft.com/office/drawing/2014/main" id="{2921247C-E622-E64B-BB0F-BF33B64B16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" y="1740"/>
                <a:ext cx="2320" cy="221"/>
                <a:chOff x="3704" y="1740"/>
                <a:chExt cx="2320" cy="221"/>
              </a:xfrm>
            </p:grpSpPr>
            <p:sp>
              <p:nvSpPr>
                <p:cNvPr id="120" name="Rectangle 95">
                  <a:extLst>
                    <a:ext uri="{FF2B5EF4-FFF2-40B4-BE49-F238E27FC236}">
                      <a16:creationId xmlns:a16="http://schemas.microsoft.com/office/drawing/2014/main" id="{9D5FF991-7C17-E74F-9830-85ACF6EB6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0" y="1751"/>
                  <a:ext cx="2288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ctr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400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설명</a:t>
                  </a:r>
                </a:p>
              </p:txBody>
            </p:sp>
            <p:sp>
              <p:nvSpPr>
                <p:cNvPr id="121" name="Rectangle 96">
                  <a:extLst>
                    <a:ext uri="{FF2B5EF4-FFF2-40B4-BE49-F238E27FC236}">
                      <a16:creationId xmlns:a16="http://schemas.microsoft.com/office/drawing/2014/main" id="{1FAEBE60-2A61-F34D-AEBC-9582FCBC9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4" y="1740"/>
                  <a:ext cx="2320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334212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040560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주요 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 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컨트롤의 이름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서버에서 처리할 컨트롤에는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필수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value 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컨트롤의 값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사용할 수 없으므로 태그 내에 초기 문자열을 삽입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 : text, password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컨트롤의 가로 크기</a:t>
            </a:r>
          </a:p>
          <a:p>
            <a:pPr marL="2113200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지정하지 않으면 컨트롤의 폭은 브라우저에 따라 달라짐</a:t>
            </a:r>
          </a:p>
          <a:p>
            <a:pPr marL="2113200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지정해도 브라우저의 설정이나 글꼴 크기에 따라 폭이 달라질 수 있음</a:t>
            </a: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maxlength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text, password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컨트롤의 최대 입력 문자 수를 설정하는 것으로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지정하지 않았을 때는 크기에 영향</a:t>
            </a: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checked 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박스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라디오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버튼의 초기 선택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상태 지정</a:t>
            </a: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disabled 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컨트롤을 포커스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변경 등의 조작이 불가능하게 하고 데이터는 서버로 전송하지 않음</a:t>
            </a:r>
          </a:p>
          <a:p>
            <a:pPr marL="1656000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readonly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컨트롤의 내용을 변경되지 않게 하지만 데이터는 서버로 전송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hidden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지정하면 화면에는 출력이 되지 않는데도 이 컨트롤을 이용하는 경우는 스크립트에서 작업한 데이터를 저장할 용도나 숨긴 상태에서 서버로 값을 전송하기 위한 목적인 경우가 많음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EF705-2CC8-B24B-A182-9D9C3DE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307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0EE44E-BC9D-9541-AE56-4269F94A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276872"/>
            <a:ext cx="5054749" cy="423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3FA13-D1AB-8E47-B89C-EEEC7C27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79E4CA-6CF3-7D4C-B84A-7289A7629FE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432048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767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3FA13-D1AB-8E47-B89C-EEEC7C27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79E4CA-6CF3-7D4C-B84A-7289A7629FE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112568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http-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equiv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="Content-Type" content="text/html" charset = "UTF-8"&gt;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폼 컨트롤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폼 컨트롤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(input)&lt;/h1&gt;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&lt;form method="post" action="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server.jsp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&lt;legend&gt;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회원정보</a:t>
            </a:r>
          </a:p>
          <a:p>
            <a:pPr marL="457200" fontAlgn="base"/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userId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type="text"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userId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type="image"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="images/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btn.png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alt="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중복확인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6417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3FA13-D1AB-8E47-B89C-EEEC7C27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79E4CA-6CF3-7D4C-B84A-7289A7629FE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112568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userPwd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type="password"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userPwd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userEmail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type="text"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userEmail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title="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 아이디 입력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type="text"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userAccount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title="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 계정 입력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</a:t>
            </a:r>
          </a:p>
          <a:p>
            <a:pPr marL="457200" fontAlgn="base"/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type="radio" name="gender" id="man" value="male"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for="man"&gt;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type="radio" name="gender" id="woman" value="female"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for="woman"&gt;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</p:txBody>
      </p:sp>
    </p:spTree>
    <p:extLst>
      <p:ext uri="{BB962C8B-B14F-4D97-AF65-F5344CB8AC3E}">
        <p14:creationId xmlns:p14="http://schemas.microsoft.com/office/powerpoint/2010/main" val="2121590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3FA13-D1AB-8E47-B89C-EEEC7C27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79E4CA-6CF3-7D4C-B84A-7289A7629FE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112568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attchPhoto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&lt;input type="file"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attchPhoto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attchPhoto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수신설정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&lt;input type="checkbox" name="accept"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acceptEmail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acceptEmail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메일 수신 허용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type="checkbox" name="accept"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acceptSMS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acceptSMS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"&gt;SMS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 허용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</p:txBody>
      </p:sp>
    </p:spTree>
    <p:extLst>
      <p:ext uri="{BB962C8B-B14F-4D97-AF65-F5344CB8AC3E}">
        <p14:creationId xmlns:p14="http://schemas.microsoft.com/office/powerpoint/2010/main" val="577599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3FA13-D1AB-8E47-B89C-EEEC7C27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79E4CA-6CF3-7D4C-B84A-7289A7629FE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112568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type="submit" value="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type="reset" value="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&lt;/form&gt;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marL="4572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7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8760"/>
            <a:ext cx="8015286" cy="5040560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구성 요소</a:t>
            </a:r>
            <a:endParaRPr lang="en-US" altLang="ko-KR" sz="1400" dirty="0"/>
          </a:p>
          <a:p>
            <a:pPr marL="74160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요소</a:t>
            </a:r>
            <a:r>
              <a:rPr lang="en-US" altLang="ko-KR" sz="1400" dirty="0"/>
              <a:t>(element)</a:t>
            </a:r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시작 </a:t>
            </a:r>
            <a:r>
              <a:rPr lang="en-US" altLang="ko-KR" sz="1400" dirty="0"/>
              <a:t>&lt;tag&gt;~</a:t>
            </a:r>
            <a:r>
              <a:rPr lang="ko-KR" altLang="en-US" sz="1400" dirty="0"/>
              <a:t>종료 </a:t>
            </a:r>
            <a:r>
              <a:rPr lang="en-US" altLang="ko-KR" sz="1400" dirty="0"/>
              <a:t>&lt;/tag&gt;</a:t>
            </a:r>
            <a:r>
              <a:rPr lang="ko-KR" altLang="en-US" sz="1400" dirty="0"/>
              <a:t>까지의 모든 명령어 집합이 요소</a:t>
            </a:r>
            <a:r>
              <a:rPr lang="en-US" altLang="ko-KR" sz="1400" dirty="0"/>
              <a:t>(element)</a:t>
            </a:r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XHTML </a:t>
            </a:r>
            <a:r>
              <a:rPr lang="ko-KR" altLang="en-US" sz="1400" dirty="0"/>
              <a:t>문서에서 </a:t>
            </a:r>
            <a:r>
              <a:rPr lang="ko-KR" altLang="en-US" sz="1400" dirty="0" err="1"/>
              <a:t>콘텐츠는</a:t>
            </a:r>
            <a:r>
              <a:rPr lang="ko-KR" altLang="en-US" sz="1400" dirty="0"/>
              <a:t> 이러한 요소들로 구성되며</a:t>
            </a:r>
            <a:r>
              <a:rPr lang="en-US" altLang="ko-KR" sz="1400" dirty="0"/>
              <a:t> </a:t>
            </a:r>
            <a:r>
              <a:rPr lang="ko-KR" altLang="en-US" sz="1400" dirty="0"/>
              <a:t>각 요소의 의미에 따라 콘텐츠의 제목이나 본문의 구조를 가짐</a:t>
            </a:r>
            <a:endParaRPr lang="en-US" altLang="ko-KR" sz="1400" dirty="0"/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속성</a:t>
            </a:r>
            <a:r>
              <a:rPr lang="en-US" altLang="ko-KR" sz="1400" dirty="0"/>
              <a:t>(attribute)</a:t>
            </a:r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시작 태그는 태그의 의미와 필요에 따라 개별적인 옵션을 가질 수 있는데</a:t>
            </a:r>
            <a:r>
              <a:rPr lang="en-US" altLang="ko-KR" sz="1400" dirty="0"/>
              <a:t> </a:t>
            </a:r>
            <a:r>
              <a:rPr lang="ko-KR" altLang="en-US" sz="1400" dirty="0"/>
              <a:t>이러한 옵션이 속성</a:t>
            </a:r>
            <a:r>
              <a:rPr lang="en-US" altLang="ko-KR" sz="1400" dirty="0"/>
              <a:t>(attribute)</a:t>
            </a:r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속성은 태그마다 다를 수 있으며</a:t>
            </a:r>
            <a:r>
              <a:rPr lang="en-US" altLang="ko-KR" sz="1400" dirty="0"/>
              <a:t> </a:t>
            </a:r>
            <a:r>
              <a:rPr lang="ko-KR" altLang="en-US" sz="1400" dirty="0"/>
              <a:t>여러 개의 속성을 하나의 태그에 지정할 때는 공백으로 구분하여 시작 태그에 지정</a:t>
            </a:r>
            <a:endParaRPr lang="en-US" altLang="ko-KR" sz="1400" dirty="0"/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값</a:t>
            </a:r>
            <a:r>
              <a:rPr lang="en-US" altLang="ko-KR" sz="1400" dirty="0"/>
              <a:t>(value):</a:t>
            </a:r>
            <a:r>
              <a:rPr lang="ko-KR" altLang="en-US" sz="1400" dirty="0"/>
              <a:t> 속성이 가지는 값을 의미하며</a:t>
            </a:r>
            <a:r>
              <a:rPr lang="en-US" altLang="ko-KR" sz="1400" dirty="0"/>
              <a:t> </a:t>
            </a:r>
            <a:r>
              <a:rPr lang="ko-KR" altLang="en-US" sz="1400" dirty="0"/>
              <a:t>속성에 값을 할당할 때는 대입 연산자인 </a:t>
            </a:r>
            <a:r>
              <a:rPr lang="en-US" altLang="ko-KR" sz="1400" dirty="0"/>
              <a:t>=</a:t>
            </a:r>
            <a:r>
              <a:rPr lang="ko-KR" altLang="en-US" sz="1400" dirty="0"/>
              <a:t>과 함께 지정</a:t>
            </a:r>
            <a:endParaRPr lang="en-US" altLang="ko-KR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78ECC7-E5DF-5F41-B9B6-607B75E1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088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 상자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목록 상자를 생성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 상자는 드롭 다운 메뉴와 리스트 박스로 나눌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목록 상자에 보여질 항목의 크기를 설정해서 스크롤 메뉴 형태처럼 만들 수 있음 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multiple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다중 선택 옵션을 지정할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selected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선택 여부를 설정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옵션을 묶어서 표현하고자 할 때는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select, option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&lt;select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6560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&lt;option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value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초기값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항목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16560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&lt;/select&gt;</a:t>
            </a: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8B3A90-29EC-1344-A969-AA9DA0D4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C29C3A-86F4-1344-AB9D-FD0E005C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772816"/>
            <a:ext cx="4200525" cy="382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2B857B-F1B4-9D44-B8AD-2A5371FA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2FC01BD-F118-5341-910A-A5CB82E0122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3358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2B857B-F1B4-9D44-B8AD-2A5371FA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2FC01BD-F118-5341-910A-A5CB82E0122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&lt;meta http-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equiv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="content-type" content="text/html; charset=utf-8" /&gt;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&lt;title&gt;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목록상자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&lt;h1&gt;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목록상자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만들기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&lt;form method="post" action=""&gt;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&lt;legend&gt;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목록상자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&lt;p&gt;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userAge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연령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 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&lt;select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userAge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value="10"&gt;10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value="20"&gt;20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value="30"&gt;30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value="40"&gt;40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value="after50"&gt;50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 이후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&lt;/select&gt;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&lt;/p&gt;</a:t>
            </a:r>
          </a:p>
        </p:txBody>
      </p:sp>
    </p:spTree>
    <p:extLst>
      <p:ext uri="{BB962C8B-B14F-4D97-AF65-F5344CB8AC3E}">
        <p14:creationId xmlns:p14="http://schemas.microsoft.com/office/powerpoint/2010/main" val="4888521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2B857B-F1B4-9D44-B8AD-2A5371FA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2FC01BD-F118-5341-910A-A5CB82E0122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&lt;p&gt;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userPhone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연락처정보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 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 				&lt;select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userPhone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size="5" multiple="multiple"&gt;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value="010-3790-1997"&gt;010-3790-1997&lt;/option&gt;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value="010-3139-1997"&gt;010-3139-1997&lt;/option&gt;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value="010-2721-1997"&gt;010-2721-1997&lt;/option&gt;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&lt;/select&gt;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&lt;/p&gt;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2520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2B857B-F1B4-9D44-B8AD-2A5371FA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2FC01BD-F118-5341-910A-A5CB82E0122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&lt;legend&gt;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목록항목의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그룹화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&lt;p&gt;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userAddr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 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&lt;select id="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userAddr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label="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서울특별시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gangnam-gu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강남구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seocho-gu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서초구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gangseo-gu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강서구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yangcheon-gu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양천구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585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356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2B857B-F1B4-9D44-B8AD-2A5371FA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2FC01BD-F118-5341-910A-A5CB82E0122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label="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광역시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pusan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daegu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kwangju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광주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incheon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daejeon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&lt;/select&gt;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&lt;/p&gt;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&lt;/form&gt;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pPr marL="45585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  <a:p>
            <a:pPr marL="45585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585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5039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줄 글 상자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줄로 된 텍스트를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입력받거나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표현하고자 하는 경우에는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이용한 한 줄 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상자와 달리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안에서 입력한 텍스트의 내용이 임의의 줄로 변경됨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입력받을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수 있는 텍스트 수는 제한이 없음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cols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 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가로크기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rows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 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세로크기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 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 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1656000" lvl="1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초기값이 되는 텍스트 작성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8B3A90-29EC-1344-A969-AA9DA0D4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998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20824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submit, reset, button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같지만 좀 더 유연한 디자인이 가능하다는 장점이 있음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</a:p>
          <a:p>
            <a:pPr marL="1656000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&lt;button type="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버튼의 종류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name="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id="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1656000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버튼명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&lt;/button&gt;</a:t>
            </a: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Aft>
                <a:spcPts val="60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8B3A90-29EC-1344-A969-AA9DA0D4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3807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고려 사항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안에 만든 컨트롤들의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설정할 때는 앞에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form-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추가해서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구조하는 것을 고려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불필요한 질문을 피하는 것을 권장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적절한 위치에 레이블을 삽입해서 사용자가 입력을 빠르게 할 수 있도록 도와주는 것을 고려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 형식을 신중하게 적절하게 선택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연관된 입력은 그룹화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주된 행동과 부수적인 행동을 구분해서 배치해야 하는데 전송 버튼과 같은 것은 화면에 잘 보이도록 만들어 주는 것을 권장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D86426-E42D-9F42-BB41-063B2F8B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626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div(division)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div(division)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분할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나누기의 의미를 가지며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그룹화하는 역할을 수행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요소를 그룹화하기 위해 사용하며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해당 그룹의 의미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상황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context)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부여할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레이아웃을 구현할 때도 사용할 수 있으며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구조를 고려하여 서로 연관성 있는 콘텐츠를 그룹화하는 것이 좋음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&lt;div&gt;</a:t>
            </a:r>
          </a:p>
          <a:p>
            <a:pPr marL="1198800" lvl="1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블록 요소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(Block Element)</a:t>
            </a: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&lt;/div&gt;</a:t>
            </a:r>
          </a:p>
          <a:p>
            <a:pPr marL="7429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microformat</a:t>
            </a: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클래스 이름을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표준화해서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사용하는 시스템 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용어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http://microformats.org/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EB074-B94E-E648-8F7C-8665A536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201"/>
            <a:ext cx="8229600" cy="2953888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서식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요소 사용 시 종료 태그의 생략 불가능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의 경우 </a:t>
            </a:r>
            <a:r>
              <a:rPr lang="en-US" altLang="ko-KR" sz="1400" dirty="0"/>
              <a:t>P, TR, TH, TD, LI </a:t>
            </a:r>
            <a:r>
              <a:rPr lang="ko-KR" altLang="en-US" sz="1400" dirty="0"/>
              <a:t>등의 요소 명을 사용할 때 종료 태그를 생략할 수 있지만</a:t>
            </a:r>
            <a:r>
              <a:rPr lang="en-US" altLang="ko-KR" sz="1400" dirty="0"/>
              <a:t> XHTML</a:t>
            </a:r>
            <a:r>
              <a:rPr lang="ko-KR" altLang="en-US" sz="1400" dirty="0"/>
              <a:t>에서는 이를 허용하지 않기 때문에 모든 요소는 반드시 시작과 함께 종료를 표현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요소 이름과 속성 이름에 소문자 사용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의 경우에는 요소 이름과 속성 이름에 대소문자를 구분하지 않고 사용했지만</a:t>
            </a:r>
            <a:r>
              <a:rPr lang="en-US" altLang="ko-KR" sz="1400" dirty="0"/>
              <a:t> XHTML</a:t>
            </a:r>
            <a:r>
              <a:rPr lang="ko-KR" altLang="en-US" sz="1400" dirty="0"/>
              <a:t>에서는 모든 요소 이름과 속성 이름에 소문자만 사용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빈 요소 사용 시 </a:t>
            </a:r>
            <a:r>
              <a:rPr lang="en-US" altLang="ko-KR" sz="1400" dirty="0"/>
              <a:t>&lt;</a:t>
            </a:r>
            <a:r>
              <a:rPr lang="ko-KR" altLang="en-US" sz="1400" dirty="0" err="1"/>
              <a:t>요소명</a:t>
            </a:r>
            <a:r>
              <a:rPr lang="en-US" altLang="ko-KR" sz="1400" dirty="0"/>
              <a:t>/&gt; </a:t>
            </a:r>
            <a:r>
              <a:rPr lang="ko-KR" altLang="en-US" sz="1400" dirty="0"/>
              <a:t>형식으로 기술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의 경우 빈 요소는 시작 태그만 기술해도 되지만</a:t>
            </a:r>
            <a:r>
              <a:rPr lang="en-US" altLang="ko-KR" sz="1400" dirty="0"/>
              <a:t> XHTML</a:t>
            </a:r>
            <a:r>
              <a:rPr lang="ko-KR" altLang="en-US" sz="1400" dirty="0"/>
              <a:t>에서는 모든 요소에 종료의 표현을 기술해야 해서 빈 요소는 </a:t>
            </a:r>
            <a:r>
              <a:rPr lang="en-US" altLang="ko-KR" sz="1400" dirty="0"/>
              <a:t>HTML</a:t>
            </a:r>
            <a:r>
              <a:rPr lang="ko-KR" altLang="en-US" sz="1400" dirty="0"/>
              <a:t>과 </a:t>
            </a:r>
            <a:r>
              <a:rPr lang="en-US" altLang="ko-KR" sz="1400" dirty="0"/>
              <a:t>XHTML</a:t>
            </a:r>
            <a:r>
              <a:rPr lang="ko-KR" altLang="en-US" sz="1400" dirty="0"/>
              <a:t>이 다르게 표현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속성에 속성 값 생략 불가능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은 몇 가지 속성의 경우 속성값을 생략할 수 있지만</a:t>
            </a:r>
            <a:r>
              <a:rPr lang="en-US" altLang="ko-KR" sz="1400" dirty="0"/>
              <a:t> XHTML</a:t>
            </a:r>
            <a:r>
              <a:rPr lang="ko-KR" altLang="en-US" sz="1400" dirty="0"/>
              <a:t>에서는 이러한 단축 표기가 허용되지 않으므로 반드시 속성값을 지정</a:t>
            </a:r>
            <a:endParaRPr lang="en-US" altLang="ko-KR" sz="1400" dirty="0"/>
          </a:p>
        </p:txBody>
      </p:sp>
      <p:pic>
        <p:nvPicPr>
          <p:cNvPr id="4" name="그림 3" descr="서식1.jpg"/>
          <p:cNvPicPr>
            <a:picLocks noChangeAspect="1"/>
          </p:cNvPicPr>
          <p:nvPr/>
        </p:nvPicPr>
        <p:blipFill rotWithShape="1">
          <a:blip r:embed="rId2" cstate="print"/>
          <a:srcRect l="2639" t="9495" r="2262" b="10647"/>
          <a:stretch/>
        </p:blipFill>
        <p:spPr>
          <a:xfrm>
            <a:off x="1390613" y="4077072"/>
            <a:ext cx="6349739" cy="809773"/>
          </a:xfrm>
          <a:prstGeom prst="rect">
            <a:avLst/>
          </a:prstGeom>
        </p:spPr>
      </p:pic>
      <p:pic>
        <p:nvPicPr>
          <p:cNvPr id="6" name="그림 5" descr="서식3.jpg">
            <a:extLst>
              <a:ext uri="{FF2B5EF4-FFF2-40B4-BE49-F238E27FC236}">
                <a16:creationId xmlns:a16="http://schemas.microsoft.com/office/drawing/2014/main" id="{89AEC3C5-80A5-EE43-8A36-1FBB3A22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353" t="15359" r="2549" b="9494"/>
          <a:stretch/>
        </p:blipFill>
        <p:spPr>
          <a:xfrm>
            <a:off x="1390613" y="5013176"/>
            <a:ext cx="6349739" cy="762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A2C39-6B63-934E-9ABF-A97627B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381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F58950-789E-B74D-ABE8-E5A8A60A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604699"/>
            <a:ext cx="4954513" cy="420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651A48-96A5-1542-8D31-A310F792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CD0BC8D-7AFA-C943-B661-144EB00CC059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1512168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8250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A2293-DC8B-3840-A204-026593B1AB4E}"/>
              </a:ext>
            </a:extLst>
          </p:cNvPr>
          <p:cNvSpPr/>
          <p:nvPr/>
        </p:nvSpPr>
        <p:spPr>
          <a:xfrm>
            <a:off x="468000" y="1267200"/>
            <a:ext cx="8280920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div.html</a:t>
            </a:r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="http://www.w3.org/1999/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xhtml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&lt;meta charset='UTF-8'&gt;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&lt;title&gt;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블록 요소 그룹화하기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&lt;/head&gt;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&lt;div id="coffee"&gt;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&lt;h1&gt;Web Cafe - Coffee&lt;/h1&gt;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&lt;div class="origin"&gt;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&lt;h2&gt;Coffee 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&lt;/h2&gt;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&lt;h3&gt;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자메이카 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블루마운틴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jamaica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blue mountain)&lt;/h3&gt;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&lt;p&gt;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자메이카의 블루 산맥에서 재배되는 커피의 명칭이다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블루 마운틴은 쓴 맛이 덜하고 향이 부드러운 커피로 신맛과</a:t>
            </a:r>
          </a:p>
          <a:p>
            <a:pPr marL="741600" indent="-284400"/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	단맛이 완벽하게 조화를 이룬 커피로 평가 받는다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.&lt;/p&gt;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F7EEBD-01A1-0F4F-9E1D-2FBB2903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603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A2293-DC8B-3840-A204-026593B1AB4E}"/>
              </a:ext>
            </a:extLst>
          </p:cNvPr>
          <p:cNvSpPr/>
          <p:nvPr/>
        </p:nvSpPr>
        <p:spPr>
          <a:xfrm>
            <a:off x="468000" y="126720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div.html</a:t>
            </a:r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&lt;h3&gt;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케냐 커피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kenya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)&lt;/h3&gt;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&lt;p&gt;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아프리카 최고의 커피 생산국에서 생산되는 케냐 커피는 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와인향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또는 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꽃향기가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나는 것으로 유명하며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과일의 상큼한</a:t>
            </a:r>
          </a:p>
          <a:p>
            <a:pPr marL="741600" indent="-284400"/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신맛과 품위 있는 산미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중후하면서도 상큼한 맛이 매력적인 커피이다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.&lt;/p&gt;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&lt;/div&gt;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&lt;div class="blending"&gt;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&lt;h2&gt;Blending Coffee&lt;/h2&gt;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&lt;h3&gt;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아메리카노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(americano)&lt;/h3&gt;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&lt;p&gt;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커피 원액에 물을 희석시킨 커피로 에스프레소의 진하고 쓴맛을 부드럽고 가볍게 만든 음료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&lt;/p&gt;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&lt;h3&gt;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카페라떼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caffe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latte)&lt;/h3&gt;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&lt;p&gt;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커피원액에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우유를 듬뿍 넣은 부드러운 커피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&lt;/p&gt;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&lt;h3&gt;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카푸치노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(cappuccino)&lt;/h3&gt;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	&lt;p&gt;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커피 원액에 우유와 우유 거품을 넣은 커피로 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라떼보다는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다소 진한 맛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우유의 거품을 풍부하게 느낄 수 있는 커피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&lt;/p&gt;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	&lt;/div&gt;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&lt;/div&gt;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F7EEBD-01A1-0F4F-9E1D-2FBB2903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646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2928958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요소를 그룹화하기 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사용한다면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요소를 그룹화할 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마찬가지로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이용하여 그룹화한 요소에 적절한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네이밍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(naming)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통해 의미를 부여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요소이므로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같은 블록 요소를 포함할 수 없음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&lt;span&gt;</a:t>
            </a:r>
          </a:p>
          <a:p>
            <a:pPr marL="1198800" lvl="1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인라인 요소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(Inline Element)</a:t>
            </a: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&lt;/span&gt;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C83D79-E182-9B4E-9A44-5A0B55AB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8EC989-F02D-9A4F-91EB-3D98965C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76872"/>
            <a:ext cx="50958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58DF19-C30C-DC42-AF9D-09ABE700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E84C38E-DED2-5848-B08C-37575F9EE43C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762000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2630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C0A648-6E7B-D34E-A0EB-DC306B139359}"/>
              </a:ext>
            </a:extLst>
          </p:cNvPr>
          <p:cNvSpPr/>
          <p:nvPr/>
        </p:nvSpPr>
        <p:spPr>
          <a:xfrm>
            <a:off x="468000" y="1268760"/>
            <a:ext cx="828092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span.html</a:t>
            </a:r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="http://www.w3.org/1999/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xhtml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&lt;meta http-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="content-type" content="text/html; charset=utf-8" /&gt;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&lt;title&gt;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인라인 요소 그룹화하기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&lt;/head&gt;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&lt;h1&gt;Coffee Drinks&lt;/h1&gt;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&lt;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&lt;li&gt;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아메리카노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(americano)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class="size"&gt;Small&lt;/span&gt; -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class="price"&gt;3,000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&lt;/span&gt;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class="size"&gt;Regular&lt;/span&gt; -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class="price"&gt;3,500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&lt;/span&gt;&lt;/li&gt;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&lt;li&gt;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카페라떼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(cafe latte)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class="size"&gt;Small&lt;/span&gt; -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class="price"&gt;3,500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&lt;/span&gt;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class="size"&gt;Regular&lt;/span&gt; -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class="price"&gt;4,000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&lt;/span&gt;&lt;/li&gt;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753A21-D2BF-E946-AFC2-4217DC4B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501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C0A648-6E7B-D34E-A0EB-DC306B139359}"/>
              </a:ext>
            </a:extLst>
          </p:cNvPr>
          <p:cNvSpPr/>
          <p:nvPr/>
        </p:nvSpPr>
        <p:spPr>
          <a:xfrm>
            <a:off x="468000" y="1268760"/>
            <a:ext cx="8280920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span.html</a:t>
            </a:r>
            <a:endParaRPr lang="en-US" altLang="ko-KR" sz="14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&lt;li&gt;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카푸치노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(Cappuccino)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class="size"&gt;Small&lt;/span&gt; -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class="price"&gt;3,800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&lt;/span&gt;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class="size"&gt;Regular&lt;/span&gt; -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&lt;span class="price"&gt;4,300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&lt;/span&gt;&lt;/li&gt;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&lt;/</a:t>
            </a:r>
            <a:r>
              <a:rPr lang="en-US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753A21-D2BF-E946-AFC2-4217DC4B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950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2928958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iframe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문서를 가지고 와서 표시하는 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width, height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seamless: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프레임의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테두리를 없애주는 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표시할 문서의 주소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12A2BE-D171-884D-80FE-4E1E22D9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787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61A66E-1ABB-C14F-BE1E-1088CE151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7425" r="5431" b="34524"/>
          <a:stretch/>
        </p:blipFill>
        <p:spPr bwMode="auto">
          <a:xfrm>
            <a:off x="971600" y="1772816"/>
            <a:ext cx="7200799" cy="420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B918ED-6D28-124A-AC71-84FAE951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F4D2A5F-362D-F845-A645-A3B97D59F7B7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04056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iframe.html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5385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BABC86-8A18-5A47-A49D-19DC584B2D2F}"/>
              </a:ext>
            </a:extLst>
          </p:cNvPr>
          <p:cNvSpPr/>
          <p:nvPr/>
        </p:nvSpPr>
        <p:spPr>
          <a:xfrm>
            <a:off x="468000" y="126876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="http://www.w3.org/1999/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xhtml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&lt;meta http-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charset="UTF-8"&gt;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&lt;style&gt;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background: #003E00;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margin-top: -15px;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width: 95%;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height: 60px;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list-style: none;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height: 40px;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padding-top: 10px;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padding-bottom: 5px;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09B4E6-C861-0A4F-8BCE-2EC582EF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6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200"/>
            <a:ext cx="8229600" cy="1905000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서식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HTML</a:t>
            </a:r>
            <a:r>
              <a:rPr lang="ko-KR" altLang="en-US" sz="1400" dirty="0"/>
              <a:t> 구조에도 부모 </a:t>
            </a:r>
            <a:r>
              <a:rPr lang="en-US" altLang="ko-KR" sz="1400" dirty="0"/>
              <a:t>–</a:t>
            </a:r>
            <a:r>
              <a:rPr lang="ko-KR" altLang="en-US" sz="1400" dirty="0"/>
              <a:t> 자식 관계가 존재하는데 태그 안에 동일한 태그 나 다른 태그를 </a:t>
            </a:r>
            <a:r>
              <a:rPr lang="ko-KR" altLang="en-US" sz="1400" dirty="0" err="1"/>
              <a:t>중첩시킬</a:t>
            </a:r>
            <a:r>
              <a:rPr lang="ko-KR" altLang="en-US" sz="1400" dirty="0"/>
              <a:t> 수 있음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잘못된 중첩의 사용 불가능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은 규칙을 느슨하게 적용하여 중첩을 잘못해도 문제가 발생하지 않는 경우가 있었지만 </a:t>
            </a:r>
            <a:r>
              <a:rPr lang="en-US" altLang="ko-KR" sz="1400" dirty="0"/>
              <a:t>XHTML</a:t>
            </a:r>
            <a:r>
              <a:rPr lang="ko-KR" altLang="en-US" sz="1400" dirty="0"/>
              <a:t>에서는 잘못된 중첩을 허용하지 않음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모든 속성값에 인용 부호 사용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의 경우 속성에 값을 지정할 때 인용 부호를 생략할 수 있지만</a:t>
            </a:r>
            <a:r>
              <a:rPr lang="en-US" altLang="ko-KR" sz="1400" dirty="0"/>
              <a:t> XHTML</a:t>
            </a:r>
            <a:r>
              <a:rPr lang="ko-KR" altLang="en-US" sz="1400" dirty="0"/>
              <a:t>의 경우에는 속성값은 시작과 끝을 반드시 인용 부호로 감싸야 함</a:t>
            </a:r>
            <a:endParaRPr lang="en-US" altLang="ko-KR" sz="1400" dirty="0"/>
          </a:p>
          <a:p>
            <a:pPr marL="284400" lvl="1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endParaRPr lang="en-US" altLang="ko-KR" sz="1400" dirty="0"/>
          </a:p>
        </p:txBody>
      </p:sp>
      <p:pic>
        <p:nvPicPr>
          <p:cNvPr id="7" name="그림 6" descr="서식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3487" y="3429000"/>
            <a:ext cx="6677025" cy="1905000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485804" y="5445224"/>
            <a:ext cx="8229600" cy="87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endParaRPr lang="en-US" altLang="ko-KR" sz="1400" kern="0" dirty="0"/>
          </a:p>
        </p:txBody>
      </p:sp>
      <p:pic>
        <p:nvPicPr>
          <p:cNvPr id="8" name="그림 7" descr="서식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487" y="5244802"/>
            <a:ext cx="6677025" cy="13525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2342A5-DC5D-AE4A-8247-ACB553CF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942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BABC86-8A18-5A47-A49D-19DC584B2D2F}"/>
              </a:ext>
            </a:extLst>
          </p:cNvPr>
          <p:cNvSpPr/>
          <p:nvPr/>
        </p:nvSpPr>
        <p:spPr>
          <a:xfrm>
            <a:off x="468000" y="126876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display: inline;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float: left;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font-size: 15px;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a, 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a:visited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padding: 10px 5px 5px 35px;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display: block;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color: #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fff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width: 150px;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text-decoration: none;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a:hover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a:active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a:focus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text-shadow: 0px 2px 2px #000;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color: #FC0;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&lt;/style&gt;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09B4E6-C861-0A4F-8BCE-2EC582EF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608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32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BABC86-8A18-5A47-A49D-19DC584B2D2F}"/>
              </a:ext>
            </a:extLst>
          </p:cNvPr>
          <p:cNvSpPr/>
          <p:nvPr/>
        </p:nvSpPr>
        <p:spPr>
          <a:xfrm>
            <a:off x="468000" y="1268760"/>
            <a:ext cx="828092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&lt;div class="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="image1.html"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태그 샘플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&lt;/a&gt;&lt;/li&gt;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link.html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&lt;/a&gt;&lt;/li&gt;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list.html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&lt;/a&gt;&lt;/li&gt;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="table1.html"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&lt;/a&gt;&lt;/li&gt;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&lt;/div&gt;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name="content"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meta.html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width="95%" height="550"&gt;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09B4E6-C861-0A4F-8BCE-2EC582EF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4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200"/>
            <a:ext cx="8229600" cy="2161800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서식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&lt;, &gt;, &amp; </a:t>
            </a:r>
            <a:r>
              <a:rPr lang="ko-KR" altLang="en-US" sz="1400" dirty="0"/>
              <a:t>을 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;, &amp;</a:t>
            </a:r>
            <a:r>
              <a:rPr lang="en-US" altLang="ko-KR" sz="1400" dirty="0" err="1"/>
              <a:t>gt</a:t>
            </a:r>
            <a:r>
              <a:rPr lang="en-US" altLang="ko-KR" sz="1400" dirty="0"/>
              <a:t>;, &amp;amp;</a:t>
            </a:r>
            <a:r>
              <a:rPr lang="ko-KR" altLang="en-US" sz="1400" dirty="0"/>
              <a:t>로 변환하여 사용</a:t>
            </a:r>
            <a:endParaRPr lang="en-US" altLang="ko-KR" sz="1400" dirty="0"/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HTML</a:t>
            </a:r>
            <a:r>
              <a:rPr lang="ko-KR" altLang="en-US" sz="1400" dirty="0"/>
              <a:t>과 </a:t>
            </a:r>
            <a:r>
              <a:rPr lang="en-US" altLang="ko-KR" sz="1400" dirty="0"/>
              <a:t>XHTML </a:t>
            </a:r>
            <a:r>
              <a:rPr lang="ko-KR" altLang="en-US" sz="1400" dirty="0"/>
              <a:t>모두 문자 참조</a:t>
            </a:r>
            <a:r>
              <a:rPr lang="en-US" altLang="ko-KR" sz="1400" dirty="0"/>
              <a:t>(</a:t>
            </a:r>
            <a:r>
              <a:rPr lang="ko-KR" altLang="en-US" sz="1400" dirty="0"/>
              <a:t>특수 문자</a:t>
            </a:r>
            <a:r>
              <a:rPr lang="en-US" altLang="ko-KR" sz="1400" dirty="0"/>
              <a:t>)</a:t>
            </a:r>
            <a:r>
              <a:rPr lang="ko-KR" altLang="en-US" sz="1400" dirty="0"/>
              <a:t>의 경우 </a:t>
            </a:r>
            <a:r>
              <a:rPr lang="en-US" altLang="ko-KR" sz="1400" dirty="0"/>
              <a:t>Characters Entity Name</a:t>
            </a:r>
            <a:r>
              <a:rPr lang="ko-KR" altLang="en-US" sz="1400" dirty="0"/>
              <a:t>이나 </a:t>
            </a:r>
            <a:r>
              <a:rPr lang="en-US" altLang="ko-KR" sz="1400" dirty="0"/>
              <a:t>Characters Entity Code</a:t>
            </a:r>
            <a:r>
              <a:rPr lang="ko-KR" altLang="en-US" sz="1400" dirty="0"/>
              <a:t>로 변환</a:t>
            </a:r>
            <a:endParaRPr lang="en-US" altLang="ko-KR" sz="1400" dirty="0"/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다음의 예와 같이 </a:t>
            </a:r>
            <a:r>
              <a:rPr lang="en-US" altLang="ko-KR" sz="1400" dirty="0"/>
              <a:t>&amp;</a:t>
            </a:r>
            <a:r>
              <a:rPr lang="ko-KR" altLang="en-US" sz="1400" dirty="0"/>
              <a:t>의 문자 참조를 </a:t>
            </a:r>
            <a:r>
              <a:rPr lang="en-US" altLang="ko-KR" sz="1400" dirty="0"/>
              <a:t>Entity Name</a:t>
            </a:r>
            <a:r>
              <a:rPr lang="ko-KR" altLang="en-US" sz="1400" dirty="0"/>
              <a:t>으로 지정할 경우에는 </a:t>
            </a:r>
            <a:r>
              <a:rPr lang="en-US" altLang="ko-KR" sz="1400" dirty="0"/>
              <a:t>&amp;amp;</a:t>
            </a:r>
            <a:r>
              <a:rPr lang="ko-KR" altLang="en-US" sz="1400" dirty="0"/>
              <a:t>로</a:t>
            </a:r>
            <a:r>
              <a:rPr lang="en-US" altLang="ko-KR" sz="1400" dirty="0"/>
              <a:t>, Entity Code</a:t>
            </a:r>
            <a:r>
              <a:rPr lang="ko-KR" altLang="en-US" sz="1400" dirty="0"/>
              <a:t>로 지정할 경우에는 </a:t>
            </a:r>
            <a:r>
              <a:rPr lang="en-US" altLang="ko-KR" sz="1400" dirty="0"/>
              <a:t>&amp;#38;</a:t>
            </a:r>
            <a:r>
              <a:rPr lang="ko-KR" altLang="en-US" sz="1400" dirty="0"/>
              <a:t>로 지정</a:t>
            </a:r>
            <a:endParaRPr lang="en-US" altLang="ko-KR" sz="1400" dirty="0"/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공백은 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 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표시</a:t>
            </a:r>
            <a:r>
              <a:rPr lang="en-US" altLang="ko-KR" sz="1400" dirty="0"/>
              <a:t> </a:t>
            </a:r>
          </a:p>
        </p:txBody>
      </p:sp>
      <p:pic>
        <p:nvPicPr>
          <p:cNvPr id="9" name="그림 8" descr="서식7.jpg"/>
          <p:cNvPicPr>
            <a:picLocks noChangeAspect="1"/>
          </p:cNvPicPr>
          <p:nvPr/>
        </p:nvPicPr>
        <p:blipFill rotWithShape="1">
          <a:blip r:embed="rId3" cstate="print"/>
          <a:srcRect t="8112"/>
          <a:stretch/>
        </p:blipFill>
        <p:spPr>
          <a:xfrm>
            <a:off x="939487" y="3790601"/>
            <a:ext cx="7286625" cy="15841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5FF4BC-50AE-9348-9B78-DCB3F78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6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200"/>
            <a:ext cx="8229600" cy="1297704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서식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주석은 바르게 사용하고 그 안에 </a:t>
            </a:r>
            <a:r>
              <a:rPr lang="en-US" altLang="ko-KR" sz="1400" dirty="0"/>
              <a:t>--(</a:t>
            </a:r>
            <a:r>
              <a:rPr lang="ko-KR" altLang="en-US" sz="1400" dirty="0"/>
              <a:t>더블 대시</a:t>
            </a:r>
            <a:r>
              <a:rPr lang="en-US" altLang="ko-KR" sz="1400" dirty="0"/>
              <a:t>) </a:t>
            </a:r>
            <a:r>
              <a:rPr lang="ko-KR" altLang="en-US" sz="1400" dirty="0"/>
              <a:t>사용 불가</a:t>
            </a:r>
            <a:endParaRPr lang="en-US" altLang="ko-KR" sz="1400" dirty="0"/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HTML</a:t>
            </a:r>
            <a:r>
              <a:rPr lang="ko-KR" altLang="en-US" sz="1400" dirty="0"/>
              <a:t>과 </a:t>
            </a:r>
            <a:r>
              <a:rPr lang="en-US" altLang="ko-KR" sz="1400" dirty="0"/>
              <a:t>XHTML</a:t>
            </a:r>
            <a:r>
              <a:rPr lang="ko-KR" altLang="en-US" sz="1400" dirty="0"/>
              <a:t>에서 사용하는 올바른 주석은 </a:t>
            </a:r>
            <a:r>
              <a:rPr lang="en-US" altLang="ko-KR" sz="1400" dirty="0"/>
              <a:t>&lt;!-- </a:t>
            </a:r>
            <a:r>
              <a:rPr lang="ko-KR" altLang="en-US" sz="1400" dirty="0"/>
              <a:t>주석 </a:t>
            </a:r>
            <a:r>
              <a:rPr lang="en-US" altLang="ko-KR" sz="1400" dirty="0"/>
              <a:t>--&gt;</a:t>
            </a:r>
          </a:p>
          <a:p>
            <a:pPr marL="1200150"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주석에 영역을 구분할 목적으로 더블 대시를 반복해서 사용하지 않음</a:t>
            </a:r>
            <a:endParaRPr lang="en-US" altLang="ko-KR" sz="1400" dirty="0"/>
          </a:p>
        </p:txBody>
      </p:sp>
      <p:pic>
        <p:nvPicPr>
          <p:cNvPr id="7" name="그림 6" descr="서식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716" y="2708920"/>
            <a:ext cx="8096250" cy="19240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6605C-900F-A74B-B472-102D499C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2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200"/>
            <a:ext cx="8015286" cy="1369712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문서의 기본</a:t>
            </a:r>
            <a:r>
              <a:rPr lang="en-US" altLang="ko-KR" sz="1400" dirty="0"/>
              <a:t>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DTD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웹 페이지를 제작할 때 사용할 </a:t>
            </a:r>
            <a:r>
              <a:rPr lang="ko-KR" altLang="en-US" sz="1400" dirty="0" err="1"/>
              <a:t>문서형</a:t>
            </a:r>
            <a:r>
              <a:rPr lang="ko-KR" altLang="en-US" sz="1400" dirty="0"/>
              <a:t> 정의를 선언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 err="1"/>
              <a:t>문서형</a:t>
            </a:r>
            <a:r>
              <a:rPr lang="ko-KR" altLang="en-US" sz="1400" dirty="0"/>
              <a:t> 정의의 종류는 </a:t>
            </a:r>
            <a:r>
              <a:rPr lang="ko-KR" altLang="en-US" sz="1400" dirty="0" err="1"/>
              <a:t>엄격형</a:t>
            </a:r>
            <a:r>
              <a:rPr lang="en-US" altLang="ko-KR" sz="1400" dirty="0"/>
              <a:t>(strict)</a:t>
            </a:r>
            <a:r>
              <a:rPr lang="ko-KR" altLang="en-US" sz="1400" dirty="0"/>
              <a:t>과 호환형</a:t>
            </a:r>
            <a:r>
              <a:rPr lang="en-US" altLang="ko-KR" sz="1400" dirty="0"/>
              <a:t>(transitional), </a:t>
            </a:r>
            <a:r>
              <a:rPr lang="ko-KR" altLang="en-US" sz="1400" dirty="0" err="1"/>
              <a:t>프레임형</a:t>
            </a:r>
            <a:r>
              <a:rPr lang="en-US" altLang="ko-KR" sz="1400" dirty="0"/>
              <a:t>(frameset) </a:t>
            </a:r>
          </a:p>
        </p:txBody>
      </p:sp>
      <p:pic>
        <p:nvPicPr>
          <p:cNvPr id="4" name="그림 3" descr="기본구조.jpg"/>
          <p:cNvPicPr>
            <a:picLocks noChangeAspect="1"/>
          </p:cNvPicPr>
          <p:nvPr/>
        </p:nvPicPr>
        <p:blipFill rotWithShape="1">
          <a:blip r:embed="rId2" cstate="print"/>
          <a:srcRect t="6596"/>
          <a:stretch/>
        </p:blipFill>
        <p:spPr>
          <a:xfrm>
            <a:off x="895350" y="2852936"/>
            <a:ext cx="7353300" cy="230425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1B69E2-4F86-7847-83BC-053AD44F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3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199"/>
            <a:ext cx="8280464" cy="5363787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문서의 기본</a:t>
            </a:r>
            <a:r>
              <a:rPr lang="en-US" altLang="ko-KR" sz="1400" dirty="0"/>
              <a:t>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pPr marL="7416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DTD</a:t>
            </a:r>
          </a:p>
          <a:p>
            <a:pPr marL="11988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브라우저에게 웹 페이지의 종류를 알려주는 선언문으로 문서 </a:t>
            </a:r>
            <a:r>
              <a:rPr lang="ko-KR" altLang="en-US" sz="1400" dirty="0" err="1"/>
              <a:t>최상단에</a:t>
            </a:r>
            <a:r>
              <a:rPr lang="ko-KR" altLang="en-US" sz="1400" dirty="0"/>
              <a:t> 선언</a:t>
            </a:r>
            <a:endParaRPr lang="en-US" altLang="ko-KR" sz="1400" dirty="0"/>
          </a:p>
          <a:p>
            <a:pPr marL="11988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선언하지 않으면 브라우저는 호환 모드</a:t>
            </a:r>
            <a:r>
              <a:rPr lang="en-US" altLang="ko-KR" sz="1400" dirty="0"/>
              <a:t>(Quirks Mode)</a:t>
            </a:r>
            <a:r>
              <a:rPr lang="ko-KR" altLang="en-US" sz="1400" dirty="0"/>
              <a:t>로 웹 페이지를 해석해서 화면 표시하는데 웹 브라우저마다 화면을 표시하는 방법이 달라서 브라우저의 호환성을 확보하기 어려움</a:t>
            </a:r>
            <a:endParaRPr lang="en-US" altLang="ko-KR" sz="1400" dirty="0"/>
          </a:p>
          <a:p>
            <a:pPr marL="11988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기본 형식</a:t>
            </a:r>
            <a:endParaRPr lang="en-US" altLang="ko-KR" sz="1400" dirty="0"/>
          </a:p>
          <a:p>
            <a:pPr marL="131445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400" dirty="0"/>
          </a:p>
          <a:p>
            <a:pPr marL="11988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endParaRPr lang="en-US" altLang="ko-KR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0231B8-0854-F64D-94B2-56FE13570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32561" r="24972" b="6128"/>
          <a:stretch/>
        </p:blipFill>
        <p:spPr bwMode="auto">
          <a:xfrm>
            <a:off x="1835696" y="3140968"/>
            <a:ext cx="684076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C1358E-BE1E-BA43-ACCF-850B096F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1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7199"/>
            <a:ext cx="8280464" cy="5363787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문서의 기본</a:t>
            </a:r>
            <a:r>
              <a:rPr lang="en-US" altLang="ko-KR" sz="1400" dirty="0"/>
              <a:t>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pPr marL="7416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DTD</a:t>
            </a:r>
          </a:p>
          <a:p>
            <a:pPr marL="11988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 err="1"/>
              <a:t>문서형</a:t>
            </a:r>
            <a:r>
              <a:rPr lang="ko-KR" altLang="en-US" sz="1400" dirty="0"/>
              <a:t> 정의 종류</a:t>
            </a:r>
            <a:endParaRPr lang="en-US" altLang="ko-KR" sz="1400" dirty="0"/>
          </a:p>
          <a:p>
            <a:pPr marL="1598850" lvl="1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dirty="0" err="1"/>
              <a:t>엄격형</a:t>
            </a:r>
            <a:r>
              <a:rPr lang="en-US" altLang="ko-KR" sz="1400" dirty="0"/>
              <a:t>(Strict): </a:t>
            </a:r>
            <a:r>
              <a:rPr lang="ko-KR" altLang="en-US" sz="1400" dirty="0"/>
              <a:t>선언된 </a:t>
            </a:r>
            <a:r>
              <a:rPr lang="en-US" altLang="ko-KR" sz="1400" dirty="0"/>
              <a:t>HTML </a:t>
            </a:r>
            <a:r>
              <a:rPr lang="ko-KR" altLang="en-US" sz="1400" dirty="0"/>
              <a:t>버전의 문법과 구조를 정확하게 사용하는데 지원하지 않는 태그를 사용하면 안됨</a:t>
            </a:r>
            <a:endParaRPr lang="en-US" altLang="ko-KR" sz="1400" dirty="0"/>
          </a:p>
          <a:p>
            <a:pPr marL="1598850" lvl="1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dirty="0" err="1"/>
              <a:t>호환형</a:t>
            </a:r>
            <a:r>
              <a:rPr lang="en-US" altLang="ko-KR" sz="1400" dirty="0"/>
              <a:t>(Transitional):</a:t>
            </a:r>
            <a:r>
              <a:rPr lang="ko-KR" altLang="en-US" sz="1400" dirty="0"/>
              <a:t> 과도기적으로 사용하기 위한 선언으로서 </a:t>
            </a:r>
            <a:r>
              <a:rPr lang="en-US" altLang="ko-KR" sz="1400" dirty="0"/>
              <a:t>strict </a:t>
            </a:r>
            <a:r>
              <a:rPr lang="ko-KR" altLang="en-US" sz="1400" dirty="0"/>
              <a:t>보다 유연하며 선언된 </a:t>
            </a:r>
            <a:r>
              <a:rPr lang="en-US" altLang="ko-KR" sz="1400" dirty="0"/>
              <a:t>HTML</a:t>
            </a:r>
            <a:r>
              <a:rPr lang="ko-KR" altLang="en-US" sz="1400" dirty="0"/>
              <a:t> 버전 이외의 문법과 구조를 사용</a:t>
            </a:r>
            <a:r>
              <a:rPr lang="en-US" altLang="ko-KR" sz="1400" dirty="0"/>
              <a:t> </a:t>
            </a:r>
          </a:p>
          <a:p>
            <a:pPr marL="1598850" lvl="1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dirty="0" err="1"/>
              <a:t>프레임형</a:t>
            </a:r>
            <a:r>
              <a:rPr lang="en-US" altLang="ko-KR" sz="1400" dirty="0"/>
              <a:t>(Frameset):</a:t>
            </a:r>
            <a:r>
              <a:rPr lang="ko-KR" altLang="en-US" sz="1400" dirty="0"/>
              <a:t> </a:t>
            </a:r>
            <a:r>
              <a:rPr lang="en-US" altLang="ko-KR" sz="1400" dirty="0"/>
              <a:t>Transitional </a:t>
            </a:r>
            <a:r>
              <a:rPr lang="ko-KR" altLang="en-US" sz="1400" dirty="0"/>
              <a:t>속성과 더불어 </a:t>
            </a:r>
            <a:r>
              <a:rPr lang="en-US" altLang="ko-KR" sz="1400" dirty="0"/>
              <a:t>frameset</a:t>
            </a:r>
            <a:r>
              <a:rPr lang="ko-KR" altLang="en-US" sz="1400" dirty="0"/>
              <a:t>을 지원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유효성 검사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http://validator.w3.org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C1358E-BE1E-BA43-ACCF-850B096F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21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Front End IDE(</a:t>
            </a:r>
            <a:r>
              <a:rPr lang="ko-KR" altLang="en-US" sz="1400" dirty="0"/>
              <a:t>통합 개발 도구</a:t>
            </a:r>
            <a:r>
              <a:rPr lang="en-US" altLang="ko-KR" sz="1400" dirty="0"/>
              <a:t>)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코드를 작성하고 작성한 코드를 디버깅하고 실행해 볼 수 있는 도구</a:t>
            </a:r>
            <a:endParaRPr lang="en-US" altLang="ko-KR" sz="1400" dirty="0"/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/>
              <a:t>Notepad++, </a:t>
            </a:r>
            <a:r>
              <a:rPr lang="en-US" altLang="ko-KR" sz="1400" dirty="0" err="1"/>
              <a:t>UltraEdit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EditPlus</a:t>
            </a:r>
            <a:r>
              <a:rPr lang="en-US" altLang="ko-KR" sz="1400" dirty="0"/>
              <a:t>, Atom, </a:t>
            </a:r>
            <a:r>
              <a:rPr lang="en-US" altLang="ko-KR" sz="1400" dirty="0" err="1"/>
              <a:t>Brakets</a:t>
            </a:r>
            <a:r>
              <a:rPr lang="en-US" altLang="ko-KR" sz="1400" dirty="0"/>
              <a:t>, Vim,</a:t>
            </a:r>
            <a:r>
              <a:rPr lang="ko-KR" altLang="en-US" sz="1400" dirty="0"/>
              <a:t> </a:t>
            </a:r>
            <a:r>
              <a:rPr lang="en-US" altLang="ko-KR" sz="1400" dirty="0"/>
              <a:t>Sublime Text, VS Code </a:t>
            </a:r>
            <a:r>
              <a:rPr lang="ko-KR" altLang="en-US" sz="1400" dirty="0"/>
              <a:t>같은 텍스트 에디터 사용 가능</a:t>
            </a:r>
            <a:endParaRPr lang="en-US" altLang="ko-KR" sz="1400" dirty="0"/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웹 코딩 전용 에디터 사용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Aptana</a:t>
            </a:r>
            <a:r>
              <a:rPr lang="en-US" altLang="ko-KR" sz="1400" dirty="0"/>
              <a:t> Studio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/>
              <a:t>Eclipse</a:t>
            </a:r>
            <a:r>
              <a:rPr lang="ko-KR" altLang="en-US" sz="1400" dirty="0"/>
              <a:t>를 사용해서 할 수 있지만 </a:t>
            </a:r>
            <a:r>
              <a:rPr lang="en-US" altLang="ko-KR" sz="1400" dirty="0"/>
              <a:t>Eclipse </a:t>
            </a:r>
            <a:r>
              <a:rPr lang="ko-KR" altLang="en-US" sz="1400" dirty="0"/>
              <a:t>는 웹 컨테이너가 있어야 웹 브라우저에 출력할 수 있음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7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8759"/>
            <a:ext cx="8015286" cy="5362227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/>
              <a:t>XHTML </a:t>
            </a:r>
            <a:r>
              <a:rPr lang="ko-KR" altLang="en-US" sz="1400" dirty="0"/>
              <a:t>문서의 기본</a:t>
            </a:r>
            <a:r>
              <a:rPr lang="en-US" altLang="ko-KR" sz="1400" dirty="0"/>
              <a:t>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&lt;html&gt;~&lt;/html&gt;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모든 웹 페이지의 콘텐츠는 </a:t>
            </a:r>
            <a:r>
              <a:rPr lang="en-US" altLang="ko-KR" sz="1400" dirty="0"/>
              <a:t>&lt;html&gt; </a:t>
            </a:r>
            <a:r>
              <a:rPr lang="ko-KR" altLang="en-US" sz="1400" dirty="0"/>
              <a:t>태그와 </a:t>
            </a:r>
            <a:r>
              <a:rPr lang="en-US" altLang="ko-KR" sz="1400" dirty="0"/>
              <a:t>&lt;/html&gt; </a:t>
            </a:r>
            <a:r>
              <a:rPr lang="ko-KR" altLang="en-US" sz="1400" dirty="0"/>
              <a:t>태그 안에 선언해야 하며 </a:t>
            </a:r>
            <a:r>
              <a:rPr lang="en-US" altLang="ko-KR" sz="1400" dirty="0"/>
              <a:t> &lt;html&gt;~&lt;/html&gt; </a:t>
            </a:r>
            <a:r>
              <a:rPr lang="ko-KR" altLang="en-US" sz="1400" dirty="0"/>
              <a:t>태그는 웹 페이지의 시작과 종료를 의미하며 </a:t>
            </a:r>
            <a:r>
              <a:rPr lang="en-US" altLang="ko-KR" sz="1400" dirty="0" err="1"/>
              <a:t>lang</a:t>
            </a:r>
            <a:r>
              <a:rPr lang="en-US" altLang="ko-KR" sz="1400" dirty="0"/>
              <a:t> </a:t>
            </a:r>
            <a:r>
              <a:rPr lang="ko-KR" altLang="en-US" sz="1400" dirty="0"/>
              <a:t>속성에 언어코드를 설정할 수 있음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한국어는 </a:t>
            </a:r>
            <a:r>
              <a:rPr lang="en-US" altLang="ko-KR" sz="1400" dirty="0" err="1"/>
              <a:t>ko</a:t>
            </a:r>
            <a:r>
              <a:rPr lang="en-US" altLang="ko-KR" sz="1400" dirty="0"/>
              <a:t>, </a:t>
            </a:r>
            <a:r>
              <a:rPr lang="ko-KR" altLang="en-US" sz="1400" dirty="0"/>
              <a:t>영어는 </a:t>
            </a:r>
            <a:r>
              <a:rPr lang="en-US" altLang="ko-KR" sz="1400" dirty="0"/>
              <a:t>en, </a:t>
            </a:r>
            <a:r>
              <a:rPr lang="ko-KR" altLang="en-US" sz="1400" dirty="0"/>
              <a:t>불어는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fr</a:t>
            </a:r>
            <a:r>
              <a:rPr lang="en-US" altLang="ko-KR" sz="1400" dirty="0"/>
              <a:t>, </a:t>
            </a:r>
            <a:r>
              <a:rPr lang="ko-KR" altLang="en-US" sz="1400" dirty="0"/>
              <a:t>일본어는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ja</a:t>
            </a:r>
            <a:r>
              <a:rPr lang="en-US" altLang="ko-KR" sz="1400" dirty="0"/>
              <a:t>, </a:t>
            </a:r>
            <a:r>
              <a:rPr lang="ko-KR" altLang="en-US" sz="1400" dirty="0"/>
              <a:t>중국어는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zh</a:t>
            </a:r>
            <a:r>
              <a:rPr lang="en-US" altLang="ko-KR" sz="1400" dirty="0"/>
              <a:t>,</a:t>
            </a:r>
            <a:r>
              <a:rPr lang="ko-KR" altLang="en-US" sz="1400" dirty="0"/>
              <a:t> 독일어는 </a:t>
            </a:r>
            <a:r>
              <a:rPr lang="en-US" altLang="ko-KR" sz="1400" dirty="0"/>
              <a:t>de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&lt;head&gt;~&lt;/head&gt;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HTML </a:t>
            </a:r>
            <a:r>
              <a:rPr lang="ko-KR" altLang="en-US" sz="1400" dirty="0"/>
              <a:t>문서는 머리 부분과 본문 부분으로 나눌 수 있는데 영역의 시작은 </a:t>
            </a:r>
            <a:r>
              <a:rPr lang="en-US" altLang="ko-KR" sz="1400" dirty="0"/>
              <a:t>&lt;head&gt; </a:t>
            </a:r>
            <a:r>
              <a:rPr lang="ko-KR" altLang="en-US" sz="1400" dirty="0"/>
              <a:t>태그로</a:t>
            </a:r>
            <a:r>
              <a:rPr lang="en-US" altLang="ko-KR" sz="1400" dirty="0"/>
              <a:t> </a:t>
            </a:r>
            <a:r>
              <a:rPr lang="ko-KR" altLang="en-US" sz="1400" dirty="0"/>
              <a:t>종료는 </a:t>
            </a:r>
            <a:r>
              <a:rPr lang="en-US" altLang="ko-KR" sz="1400" dirty="0"/>
              <a:t>&lt;/head&gt; </a:t>
            </a:r>
            <a:r>
              <a:rPr lang="ko-KR" altLang="en-US" sz="1400" dirty="0"/>
              <a:t>태그로 선언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&lt;head&gt; </a:t>
            </a:r>
            <a:r>
              <a:rPr lang="ko-KR" altLang="en-US" sz="1400" dirty="0"/>
              <a:t>태그 안에는 문서의 일반적인 정보와 </a:t>
            </a:r>
            <a:r>
              <a:rPr lang="en-US" altLang="ko-KR" sz="1400" dirty="0"/>
              <a:t>title </a:t>
            </a:r>
            <a:r>
              <a:rPr lang="ko-KR" altLang="en-US" sz="1400" dirty="0"/>
              <a:t>등의 제목을 선언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&lt;body&gt;~&lt;/body&gt;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body </a:t>
            </a:r>
            <a:r>
              <a:rPr lang="ko-KR" altLang="en-US" sz="1400" dirty="0"/>
              <a:t>요소는 </a:t>
            </a:r>
            <a:r>
              <a:rPr lang="en-US" altLang="ko-KR" sz="1400" dirty="0"/>
              <a:t>HTML </a:t>
            </a:r>
            <a:r>
              <a:rPr lang="ko-KR" altLang="en-US" sz="1400" dirty="0"/>
              <a:t>문서의 본문 부분에 해당하며</a:t>
            </a:r>
            <a:r>
              <a:rPr lang="en-US" altLang="ko-KR" sz="1400" dirty="0"/>
              <a:t> </a:t>
            </a:r>
            <a:r>
              <a:rPr lang="ko-KR" altLang="en-US" sz="1400" dirty="0"/>
              <a:t>웹 브라우저 화면에 나타나는 모든 콘텐츠는 </a:t>
            </a:r>
            <a:r>
              <a:rPr lang="en-US" altLang="ko-KR" sz="1400" dirty="0"/>
              <a:t>&lt;body&gt; </a:t>
            </a:r>
            <a:r>
              <a:rPr lang="ko-KR" altLang="en-US" sz="1400" dirty="0"/>
              <a:t>태그와 </a:t>
            </a:r>
            <a:r>
              <a:rPr lang="en-US" altLang="ko-KR" sz="1400" dirty="0"/>
              <a:t>&lt;/body&gt; </a:t>
            </a:r>
            <a:r>
              <a:rPr lang="ko-KR" altLang="en-US" sz="1400" dirty="0"/>
              <a:t>태그 사이에 선언</a:t>
            </a:r>
            <a:endParaRPr lang="en-US" altLang="ko-KR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E69884-C3B6-6B4F-9592-506586B8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8760"/>
            <a:ext cx="8277258" cy="3312368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/>
              <a:t>태그 분류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블록 요소</a:t>
            </a:r>
            <a:endParaRPr lang="en-US" altLang="ko-KR" sz="1400" dirty="0"/>
          </a:p>
          <a:p>
            <a:pPr marL="1200150" lvl="3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독립적인 형태의 상자</a:t>
            </a:r>
            <a:endParaRPr lang="en-US" altLang="ko-KR" sz="1400" dirty="0"/>
          </a:p>
          <a:p>
            <a:pPr marL="1200150" lvl="3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블록 요소는 제목</a:t>
            </a:r>
            <a:r>
              <a:rPr lang="en-US" altLang="ko-KR" sz="1400" dirty="0"/>
              <a:t>(&lt;h1&gt;~&lt;h6&gt;), </a:t>
            </a:r>
            <a:r>
              <a:rPr lang="ko-KR" altLang="en-US" sz="1400" dirty="0"/>
              <a:t>문단</a:t>
            </a:r>
            <a:r>
              <a:rPr lang="en-US" altLang="ko-KR" sz="1400" dirty="0"/>
              <a:t>(&lt;p&gt; </a:t>
            </a:r>
            <a:r>
              <a:rPr lang="ko-KR" altLang="en-US" sz="1400" dirty="0"/>
              <a:t>요소</a:t>
            </a:r>
            <a:r>
              <a:rPr lang="en-US" altLang="ko-KR" sz="1400" dirty="0"/>
              <a:t>), div, ul, 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, dl </a:t>
            </a:r>
            <a:r>
              <a:rPr lang="ko-KR" altLang="en-US" sz="1400" dirty="0"/>
              <a:t>등이 있으며</a:t>
            </a:r>
            <a:r>
              <a:rPr lang="en-US" altLang="ko-KR" sz="1400" dirty="0"/>
              <a:t> </a:t>
            </a:r>
            <a:r>
              <a:rPr lang="ko-KR" altLang="en-US" sz="1400" dirty="0"/>
              <a:t>대부분의 블록 요소는 인라인 요소와 텍스트를</a:t>
            </a:r>
            <a:r>
              <a:rPr lang="en-US" altLang="ko-KR" sz="1400" dirty="0"/>
              <a:t> </a:t>
            </a:r>
            <a:r>
              <a:rPr lang="ko-KR" altLang="en-US" sz="1400" dirty="0"/>
              <a:t>포함할 수 있고</a:t>
            </a:r>
            <a:r>
              <a:rPr lang="en-US" altLang="ko-KR" sz="1400" dirty="0"/>
              <a:t> </a:t>
            </a:r>
            <a:r>
              <a:rPr lang="ko-KR" altLang="en-US" sz="1400" dirty="0"/>
              <a:t>일부는 다른 블록 레벨 요소를 포함할 수 있음</a:t>
            </a:r>
            <a:endParaRPr lang="en-US" altLang="ko-KR" sz="1400" dirty="0"/>
          </a:p>
          <a:p>
            <a:pPr marL="1200150" lvl="3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블록 요소와 블록 요소 사이에는 기본적으로 여백이 있는데</a:t>
            </a:r>
            <a:r>
              <a:rPr lang="en-US" altLang="ko-KR" sz="1400" dirty="0"/>
              <a:t> </a:t>
            </a:r>
            <a:r>
              <a:rPr lang="ko-KR" altLang="en-US" sz="1400" dirty="0"/>
              <a:t>이 크기는 웹 브라우저마다 약간씩 다름</a:t>
            </a:r>
            <a:endParaRPr lang="en-US" altLang="ko-KR" sz="1400" dirty="0"/>
          </a:p>
          <a:p>
            <a:pPr marL="1200150" lvl="3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다른 요소와 배치될 때 줄 바꿈을 해서 배치</a:t>
            </a:r>
            <a:endParaRPr lang="en-US" altLang="ko-KR" sz="1400" dirty="0"/>
          </a:p>
          <a:p>
            <a:pPr marL="1200150" lvl="3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&lt;address&gt;, &lt;blockquote&gt;, &lt;dd&gt;, &lt;dl&gt;, &lt;</a:t>
            </a:r>
            <a:r>
              <a:rPr lang="en-US" altLang="ko-KR" sz="1400" dirty="0" err="1"/>
              <a:t>fieldset</a:t>
            </a:r>
            <a:r>
              <a:rPr lang="en-US" altLang="ko-KR" sz="1400" dirty="0"/>
              <a:t>&gt;, &lt;div&gt;, &lt;form&gt;, &lt;</a:t>
            </a:r>
            <a:r>
              <a:rPr lang="en-US" altLang="ko-KR" sz="1400" dirty="0" err="1"/>
              <a:t>h</a:t>
            </a:r>
            <a:r>
              <a:rPr lang="en-US" altLang="ko-KR" sz="1400" i="1" dirty="0" err="1"/>
              <a:t>n</a:t>
            </a:r>
            <a:r>
              <a:rPr lang="en-US" altLang="ko-KR" sz="1400" dirty="0"/>
              <a:t>&gt;, 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&gt;, &lt;</a:t>
            </a:r>
            <a:r>
              <a:rPr lang="en-US" altLang="ko-KR" sz="1400" dirty="0" err="1"/>
              <a:t>noscript</a:t>
            </a:r>
            <a:r>
              <a:rPr lang="en-US" altLang="ko-KR" sz="1400" dirty="0"/>
              <a:t>&gt;, 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&gt;, &lt;p&gt;, &lt;pre&gt;, &lt;table&gt;, &lt;</a:t>
            </a:r>
            <a:r>
              <a:rPr lang="en-US" altLang="ko-KR" sz="1400" dirty="0" err="1"/>
              <a:t>tfoot</a:t>
            </a:r>
            <a:r>
              <a:rPr lang="en-US" altLang="ko-KR" sz="1400" dirty="0"/>
              <a:t>&gt;, &lt;ul&gt;</a:t>
            </a:r>
          </a:p>
          <a:p>
            <a:pPr marL="1200150" lvl="3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&lt;article&gt;,&lt;aside&gt;, &lt;audio&gt;, &lt;canvas&gt;, &lt;</a:t>
            </a:r>
            <a:r>
              <a:rPr lang="en-US" altLang="ko-KR" sz="1400" dirty="0" err="1"/>
              <a:t>figcaption</a:t>
            </a:r>
            <a:r>
              <a:rPr lang="en-US" altLang="ko-KR" sz="1400" dirty="0"/>
              <a:t>&gt;, &lt;figure&gt;, &lt;footer&gt;, &lt;header&gt;, &lt;output&gt;, &lt;section&gt;, &lt;video&gt; </a:t>
            </a:r>
            <a:r>
              <a:rPr lang="en-US" altLang="ko-KR" sz="1400" dirty="0">
                <a:sym typeface="Wingdings" pitchFamily="2" charset="2"/>
              </a:rPr>
              <a:t> HTML5</a:t>
            </a:r>
            <a:r>
              <a:rPr lang="ko-KR" altLang="en-US" sz="1400" dirty="0">
                <a:sym typeface="Wingdings" pitchFamily="2" charset="2"/>
              </a:rPr>
              <a:t>에서 지원하는 태그</a:t>
            </a:r>
            <a:endParaRPr lang="en-US" altLang="ko-KR" sz="1400" dirty="0"/>
          </a:p>
        </p:txBody>
      </p:sp>
      <p:pic>
        <p:nvPicPr>
          <p:cNvPr id="4" name="그림 3" descr="블록요소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0825" y="4797152"/>
            <a:ext cx="3562350" cy="187220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0CF31F-4185-EF4F-9940-B2EF17F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1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8760"/>
            <a:ext cx="8215370" cy="2887174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/>
              <a:t>태그 분류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/>
              <a:t>인라인 요소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 err="1"/>
              <a:t>인라인</a:t>
            </a:r>
            <a:r>
              <a:rPr lang="ko-KR" altLang="en-US" sz="1400" dirty="0"/>
              <a:t> 요소</a:t>
            </a:r>
            <a:r>
              <a:rPr lang="en-US" altLang="ko-KR" sz="1400" dirty="0"/>
              <a:t>(inline element)</a:t>
            </a:r>
            <a:r>
              <a:rPr lang="ko-KR" altLang="en-US" sz="1400" dirty="0"/>
              <a:t>는 블록 상자 안의 일부 라는 의미로</a:t>
            </a:r>
            <a:r>
              <a:rPr lang="en-US" altLang="ko-KR" sz="1400" dirty="0"/>
              <a:t> </a:t>
            </a:r>
            <a:r>
              <a:rPr lang="ko-KR" altLang="en-US" sz="1400" dirty="0"/>
              <a:t>링크</a:t>
            </a:r>
            <a:r>
              <a:rPr lang="en-US" altLang="ko-KR" sz="1400" dirty="0"/>
              <a:t>(a </a:t>
            </a:r>
            <a:r>
              <a:rPr lang="ko-KR" altLang="en-US" sz="1400" dirty="0"/>
              <a:t>요소</a:t>
            </a:r>
            <a:r>
              <a:rPr lang="en-US" altLang="ko-KR" sz="1400" dirty="0"/>
              <a:t>),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r>
              <a:rPr lang="en-US" altLang="ko-KR" sz="1400" dirty="0"/>
              <a:t>),</a:t>
            </a:r>
            <a:r>
              <a:rPr lang="ko-KR" altLang="en-US" sz="1400" dirty="0"/>
              <a:t>강조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em</a:t>
            </a:r>
            <a:r>
              <a:rPr lang="en-US" altLang="ko-KR" sz="1400" dirty="0"/>
              <a:t>, strong </a:t>
            </a:r>
            <a:r>
              <a:rPr lang="ko-KR" altLang="en-US" sz="1400" dirty="0"/>
              <a:t>요소</a:t>
            </a:r>
            <a:r>
              <a:rPr lang="en-US" altLang="ko-KR" sz="1400" dirty="0"/>
              <a:t>) </a:t>
            </a:r>
            <a:r>
              <a:rPr lang="ko-KR" altLang="en-US" sz="1400" dirty="0"/>
              <a:t>등이 해당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인라인 요소 안에는 인라인 요소와 텍스트를 포함할 수 있지만 블록 요소를 포함할 수는 없음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인라인 요소와 텍스트는 반드시 블록 레벨 요소에 포함시켜 나타내야만 함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BODY </a:t>
            </a:r>
            <a:r>
              <a:rPr lang="ko-KR" altLang="en-US" sz="1400" dirty="0"/>
              <a:t>요소의 바로 하위에는 블록 레벨 요소만 자식 요소로 올 수 있고</a:t>
            </a:r>
            <a:r>
              <a:rPr lang="en-US" altLang="ko-KR" sz="1400" dirty="0"/>
              <a:t> </a:t>
            </a:r>
            <a:r>
              <a:rPr lang="ko-KR" altLang="en-US" sz="1400" dirty="0"/>
              <a:t>인라인 요소를 </a:t>
            </a:r>
            <a:r>
              <a:rPr lang="en-US" altLang="ko-KR" sz="1400" dirty="0"/>
              <a:t>BODY </a:t>
            </a:r>
            <a:r>
              <a:rPr lang="ko-KR" altLang="en-US" sz="1400" dirty="0"/>
              <a:t>요소의 직접적인 하위 내용으로 하는 것은 옳지 않음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너비 와 높이는 설정할 수 없고 </a:t>
            </a:r>
            <a:r>
              <a:rPr lang="en-US" altLang="ko-KR" sz="1400" dirty="0"/>
              <a:t>margin </a:t>
            </a:r>
            <a:r>
              <a:rPr lang="ko-KR" altLang="en-US" sz="1400" dirty="0"/>
              <a:t>이나 </a:t>
            </a:r>
            <a:r>
              <a:rPr lang="en-US" altLang="ko-KR" sz="1400" dirty="0"/>
              <a:t>padding </a:t>
            </a:r>
            <a:r>
              <a:rPr lang="ko-KR" altLang="en-US" sz="1400" dirty="0"/>
              <a:t>요소는 설정 가능</a:t>
            </a:r>
            <a:endParaRPr lang="en-US" altLang="ko-KR" sz="1400" dirty="0"/>
          </a:p>
        </p:txBody>
      </p:sp>
      <p:pic>
        <p:nvPicPr>
          <p:cNvPr id="7" name="그림 6" descr="인라인요소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2271" y="4333329"/>
            <a:ext cx="3219458" cy="21403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193936-1613-E242-9615-88728C4B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XHTML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000" y="1268759"/>
            <a:ext cx="8215370" cy="5452715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/>
              <a:t>전역 속성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HTML</a:t>
            </a:r>
            <a:r>
              <a:rPr lang="ko-KR" altLang="en-US" sz="1400" dirty="0"/>
              <a:t>의 모든 태그에 사용 가능한 속성</a:t>
            </a:r>
            <a:endParaRPr lang="en-US" altLang="ko-KR" sz="1400" dirty="0"/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title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요소의 설명을 지정하는 전역 속성</a:t>
            </a:r>
            <a:endParaRPr lang="en-US" altLang="ko-KR" sz="1400" dirty="0"/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설명을 설정하고자 하는 태그에 다음과 같이 </a:t>
            </a:r>
            <a:r>
              <a:rPr lang="en-US" altLang="ko-KR" sz="1400" dirty="0"/>
              <a:t>title </a:t>
            </a:r>
            <a:r>
              <a:rPr lang="ko-KR" altLang="en-US" sz="1400" dirty="0"/>
              <a:t>속성을 작성</a:t>
            </a:r>
            <a:endParaRPr lang="en-US" altLang="ko-KR" sz="1400" dirty="0"/>
          </a:p>
          <a:p>
            <a:pPr marL="1656000" indent="-28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태그 </a:t>
            </a:r>
            <a:r>
              <a:rPr lang="en-US" altLang="ko-KR" sz="1400" dirty="0"/>
              <a:t>title="</a:t>
            </a:r>
            <a:r>
              <a:rPr lang="ko-KR" altLang="en-US" sz="1400" dirty="0"/>
              <a:t>설명’</a:t>
            </a:r>
            <a:r>
              <a:rPr lang="en-US" altLang="ko-KR" sz="1400" dirty="0"/>
              <a:t>'&gt;&lt;/</a:t>
            </a:r>
            <a:r>
              <a:rPr lang="ko-KR" altLang="en-US" sz="1400" dirty="0"/>
              <a:t>태그</a:t>
            </a:r>
            <a:r>
              <a:rPr lang="en-US" altLang="ko-KR" sz="1400" dirty="0"/>
              <a:t>&gt;</a:t>
            </a:r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style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요소에 직접 </a:t>
            </a:r>
            <a:r>
              <a:rPr lang="en-US" altLang="ko-KR" sz="1400" dirty="0"/>
              <a:t>CSS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적용하게 해주는 속성</a:t>
            </a:r>
            <a:endParaRPr lang="en-US" altLang="ko-KR" sz="1400" dirty="0"/>
          </a:p>
          <a:p>
            <a:pPr marL="1656000" indent="-28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태그 </a:t>
            </a:r>
            <a:r>
              <a:rPr lang="en-US" altLang="ko-KR" sz="1400" dirty="0"/>
              <a:t>style="</a:t>
            </a:r>
            <a:r>
              <a:rPr lang="ko-KR" altLang="en-US" sz="1400" dirty="0"/>
              <a:t>값</a:t>
            </a:r>
            <a:r>
              <a:rPr lang="en-US" altLang="ko-KR" sz="1400" dirty="0"/>
              <a:t>"&gt;&lt;/</a:t>
            </a:r>
            <a:r>
              <a:rPr lang="ko-KR" altLang="en-US" sz="1400" dirty="0"/>
              <a:t>태그</a:t>
            </a:r>
            <a:r>
              <a:rPr lang="en-US" altLang="ko-KR" sz="1400" dirty="0"/>
              <a:t>&gt;</a:t>
            </a:r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class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요소들을 그룹화하기 위한 속성</a:t>
            </a:r>
            <a:endParaRPr lang="en-US" altLang="ko-KR" sz="1400" dirty="0"/>
          </a:p>
          <a:p>
            <a:pPr marL="1656000" indent="-28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태그 </a:t>
            </a:r>
            <a:r>
              <a:rPr lang="en-US" altLang="ko-KR" sz="1400" dirty="0"/>
              <a:t>class="</a:t>
            </a:r>
            <a:r>
              <a:rPr lang="ko-KR" altLang="en-US" sz="1400" dirty="0"/>
              <a:t>값</a:t>
            </a:r>
            <a:r>
              <a:rPr lang="en-US" altLang="ko-KR" sz="1400" dirty="0"/>
              <a:t>"&gt;&lt;/</a:t>
            </a:r>
            <a:r>
              <a:rPr lang="ko-KR" altLang="en-US" sz="1400" dirty="0"/>
              <a:t>태그</a:t>
            </a:r>
            <a:r>
              <a:rPr lang="en-US" altLang="ko-KR" sz="1400" dirty="0"/>
              <a:t>&gt;</a:t>
            </a:r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id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요소들을 구별하기 위한 속성</a:t>
            </a:r>
            <a:endParaRPr lang="en-US" altLang="ko-KR" sz="1400" dirty="0"/>
          </a:p>
          <a:p>
            <a:pPr marL="1656000" indent="-28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태그 </a:t>
            </a:r>
            <a:r>
              <a:rPr lang="en-US" altLang="ko-KR" sz="1400" dirty="0"/>
              <a:t>id="</a:t>
            </a:r>
            <a:r>
              <a:rPr lang="ko-KR" altLang="en-US" sz="1400" dirty="0"/>
              <a:t>값</a:t>
            </a:r>
            <a:r>
              <a:rPr lang="en-US" altLang="ko-KR" sz="1400" dirty="0"/>
              <a:t>"&gt;&lt;/</a:t>
            </a:r>
            <a:r>
              <a:rPr lang="ko-KR" altLang="en-US" sz="1400" dirty="0"/>
              <a:t>태그</a:t>
            </a:r>
            <a:r>
              <a:rPr lang="en-US" altLang="ko-KR" sz="1400" dirty="0"/>
              <a:t>&gt;</a:t>
            </a:r>
          </a:p>
          <a:p>
            <a: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dirty="0"/>
              <a:t>data</a:t>
            </a:r>
          </a:p>
          <a:p>
            <a:pPr marL="12001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데이터를 저장하는 용도로 사용</a:t>
            </a:r>
            <a:endParaRPr lang="en-US" altLang="ko-KR" sz="1400" dirty="0"/>
          </a:p>
          <a:p>
            <a:pPr marL="1656000" indent="-28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태그 </a:t>
            </a:r>
            <a:r>
              <a:rPr lang="en-US" altLang="ko-KR" sz="1400" dirty="0"/>
              <a:t>data="</a:t>
            </a:r>
            <a:r>
              <a:rPr lang="ko-KR" altLang="en-US" sz="1400" dirty="0"/>
              <a:t>값</a:t>
            </a:r>
            <a:r>
              <a:rPr lang="en-US" altLang="ko-KR" sz="1400" dirty="0"/>
              <a:t>"&gt;&lt;/</a:t>
            </a:r>
            <a:r>
              <a:rPr lang="ko-KR" altLang="en-US" sz="1400" dirty="0"/>
              <a:t>태그</a:t>
            </a:r>
            <a:r>
              <a:rPr lang="en-US" altLang="ko-KR" sz="1400" dirty="0"/>
              <a:t>&gt;</a:t>
            </a:r>
          </a:p>
          <a:p>
            <a:pPr marL="1656000" indent="-28440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193936-1613-E242-9615-88728C4B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526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5256584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(meta)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 코드 세트 지정</a:t>
            </a: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브라우저에서 웹 페이지를 제작할 때 사용한 문자가 제대로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인코딩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되도록 하려면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문자 코드 세트를 지정</a:t>
            </a: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다국어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인코딩의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경우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utf-8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지정할 수 있으며 한글은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euc-kr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선언하는 경우도 있는데 최근에는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utf-8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지정하는 경우가 많음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3" indent="-284400">
              <a:spcAft>
                <a:spcPts val="600"/>
              </a:spcAft>
            </a:pP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http-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equive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content-type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content="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HTML;charset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utf-8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16560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&lt;!--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아래처럼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간략화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해서 설정 가능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--&gt;</a:t>
            </a:r>
            <a:endParaRPr lang="fr-FR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3" indent="-284400">
              <a:spcAft>
                <a:spcPts val="600"/>
              </a:spcAft>
            </a:pP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 “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utf-8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&gt;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키워드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페이지 홍보의 수단으로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검색 키워드를 지정할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 키워드를 웹 페이지에 지정하면 검색할 때 웹 사이트가 상위에 노출되는 효과를 얻을 수 있고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meta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검색 키워드를 지정할 때는 검색 키워드를 콤마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(,)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구분하여 나열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3" indent="-284400" fontAlgn="base">
              <a:spcAft>
                <a:spcPts val="600"/>
              </a:spcAft>
            </a:pP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keywords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" 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F64341-3262-1B40-BE57-293ADDB6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1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5256584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(meta)</a:t>
            </a:r>
          </a:p>
          <a:p>
            <a:pPr marL="74295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문서 정보 지정하기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 코드 세트 와 키워드 외에도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subject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이용하여 문서 제목 정보를 제공하고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description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 웹 페이지의 요약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제작자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 정보 및 검색 로봇 제어 여부 등의 문서 정보를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5" indent="-284400">
              <a:spcAft>
                <a:spcPts val="600"/>
              </a:spcAft>
            </a:pP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subject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content="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문서 제목 정보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1656000" lvl="5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description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content="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요약 설명 내용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1656000" lvl="5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author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content="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작성자 정보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1656000" lvl="5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robots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content="</a:t>
            </a:r>
            <a:r>
              <a:rPr lang="fr-FR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index,follow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1656000" lvl="5" indent="-284400">
              <a:spcAft>
                <a:spcPts val="600"/>
              </a:spcAft>
            </a:pP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fr-FR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meta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fr-FR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fr-FR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copyright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content="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저작권 정보</a:t>
            </a:r>
            <a:r>
              <a:rPr lang="fr-FR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1656000" lvl="5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&lt;meta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name=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"generator"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content=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저작 프로그램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“ /&gt;</a:t>
            </a:r>
          </a:p>
          <a:p>
            <a:pPr marL="1656000" lvl="5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&lt;meta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http-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"refresh"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content=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lang="en-US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이동할 주소”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656000" lvl="5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&lt;meta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http-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“pragma"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content=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"no-cache“ /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8440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8561F2-CF2D-FF4F-BBBA-7194EEA7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8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5256584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(meta)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3E30F8-8C51-C445-8CEA-45B264E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4BEF2-B304-5945-AEA5-FA85DF0BD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74" y="1910730"/>
            <a:ext cx="6551052" cy="187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5256584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(meta)</a:t>
            </a: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http-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="content-type" content="text/HTML; charset=UTF-8"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&lt;title&gt;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정보 삽입하기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name="keywords" content="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접근성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표준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품질마크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콘텐츠 접근성 지침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name="subject" content="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접근성 전문가 소개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name="description" content="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접근성에 대한 개요와 웹 접근성 품질마크 소개 및 한국형 인터넷 웹 콘텐츠 지침에 대한 내용입니다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name="author" content="ggangpae1@gmail.com,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박문석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name="robots" content="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index,follow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name="copyright" content="copyrights 2014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choongang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corp."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3E30F8-8C51-C445-8CEA-45B264E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0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5256584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(meta)</a:t>
            </a: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meta.html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&lt;h1&gt;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문서 정보 지정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&lt;p&gt;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화면에 보이는 콘텐츠는 아니지만 웹 페이지의 다양한 문서 정보를 지정할 때도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사용할 수 있습니다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 코드 세트와 키워드 외에도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subject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이용하여 문서 제목 정보를 제공하고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description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 웹 페이지의 요약 정보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제작자 정보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 정보 및 검색 로봇 제어 여부 등의 문서 정보를 지정할 수 있습니다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.&lt;/p&gt;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3E30F8-8C51-C445-8CEA-45B264E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3143272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문서의 제목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&lt;title&gt;</a:t>
            </a:r>
            <a:endParaRPr lang="en-US" altLang="ko-KR" sz="1400" kern="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title 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요소는 웹 문서의 제목을 선언할 때 사용하는 요소로</a:t>
            </a:r>
            <a:r>
              <a:rPr lang="en-US" altLang="ko-KR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문서마다 유일한 내용으로 구성되며 정의하지 않으면 경고</a:t>
            </a:r>
            <a:r>
              <a:rPr lang="en-US" altLang="ko-KR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 장애인의 경우에는 음성 브라우저를 이용하여 </a:t>
            </a:r>
            <a:r>
              <a:rPr lang="ko-KR" altLang="en-US" sz="1400" kern="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콘텐츠를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탐색하기 때문에 </a:t>
            </a:r>
            <a:r>
              <a:rPr lang="en-US" altLang="ko-KR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title 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요소는 문서를 구별할 수 있는 첫 번째 관문</a:t>
            </a:r>
            <a:endParaRPr lang="en-US" altLang="ko-KR" sz="1400" kern="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title 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요소는 </a:t>
            </a:r>
            <a:r>
              <a:rPr lang="ko-KR" altLang="en-US" sz="1400" kern="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즐겨찾기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및 </a:t>
            </a:r>
            <a:r>
              <a:rPr lang="ko-KR" altLang="en-US" sz="1400" kern="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북마크에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해당 웹 문서를 추가할 경우에 사용되는 </a:t>
            </a:r>
            <a:r>
              <a:rPr lang="ko-KR" altLang="en-US" sz="1400" kern="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북마크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이름으로도 활용</a:t>
            </a:r>
            <a:endParaRPr lang="en-US" altLang="ko-KR" sz="1400" kern="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탭 </a:t>
            </a:r>
            <a:r>
              <a:rPr lang="ko-KR" altLang="en-US" sz="1400" kern="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브라우징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때문에 중요성이 증가</a:t>
            </a:r>
            <a:endParaRPr lang="en-US" altLang="ko-KR" sz="1400" kern="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title</a:t>
            </a:r>
            <a:r>
              <a:rPr lang="ko-KR" altLang="en-US" sz="1400" kern="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선언 형식</a:t>
            </a:r>
            <a:endParaRPr lang="en-US" altLang="ko-KR" sz="1400" kern="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198800" lvl="3" indent="-284400" fontAlgn="base">
              <a:spcAft>
                <a:spcPts val="600"/>
              </a:spcAft>
            </a:pPr>
            <a:r>
              <a:rPr lang="fr-FR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lang="fr-FR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title</a:t>
            </a:r>
            <a:r>
              <a:rPr lang="fr-FR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문서 제목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lang="fr-FR" altLang="ko-KR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title</a:t>
            </a:r>
            <a:r>
              <a:rPr lang="fr-FR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D3F70-461E-F446-8696-4C98C40C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Open Source License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hlinkClick r:id="rId2"/>
              </a:rPr>
              <a:t>https://opensource.org/</a:t>
            </a:r>
            <a:endParaRPr lang="en-US" altLang="ko-KR" sz="1400" dirty="0"/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무료 라이선스 종류</a:t>
            </a:r>
            <a:endParaRPr lang="en-US" altLang="ko-KR" sz="1400" dirty="0"/>
          </a:p>
          <a:p>
            <a:pPr marL="857250" lvl="2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35C8247-36AE-4B41-A5B0-A54E6F8D47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7624" y="2276873"/>
          <a:ext cx="7356300" cy="3773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679279273"/>
                    </a:ext>
                  </a:extLst>
                </a:gridCol>
                <a:gridCol w="5268068">
                  <a:extLst>
                    <a:ext uri="{9D8B030D-6E8A-4147-A177-3AD203B41FA5}">
                      <a16:colId xmlns:a16="http://schemas.microsoft.com/office/drawing/2014/main" val="271106501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라이선스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85603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Apache License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아파치 소프트웨어 재단에서 자체 소프트웨어에 적용하기 위해 만든 라이선스로 개인적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상업적 이용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배포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특허 신청이 가능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76217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MIT License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매사추세츠 공과대학교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(MIT)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에서 학생들을 위해 개발한 라이선스로 개인 소스에 이 라이선스를 사용하고 있다는 표시만 해 주면 되고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나머지 사용에 대한 제약은 없음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929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BSD License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BSD(Berkeley Software Distribution)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는 버클리 캘리포니아 대학교에서 개발한 라이선스로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MIT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라이선스와 동일하게 표시를 해주면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65922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BEERWARE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오픈소스 개발자에게 맥주를 사주어야 하는 라이선스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402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829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4810856"/>
          </a:xfrm>
          <a:prstGeom prst="rect">
            <a:avLst/>
          </a:prstGeom>
        </p:spPr>
        <p:txBody>
          <a:bodyPr/>
          <a:lstStyle/>
          <a:p>
            <a:pPr marL="28440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Stylesheet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Script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Stylesheet</a:t>
            </a:r>
          </a:p>
          <a:p>
            <a:pPr marL="1198800" lvl="3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&lt;link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=“stylesheet”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외부 스타일시트 파일 경로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외부 스타일시트 파일을 이용할 때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&lt;style&gt;</a:t>
            </a: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스타일시트 내용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style&gt;: HTML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내부에 스타일시트를 사용할 때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Script</a:t>
            </a:r>
          </a:p>
          <a:p>
            <a:pPr marL="1198800" lvl="3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&lt;script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src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외부 자바스크립트 파일 경로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&gt;&lt;/script&gt;: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외부</a:t>
            </a: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자바스크립트 파일을 이용할 때 사용</a:t>
            </a:r>
            <a:endParaRPr kumimoji="0" lang="en-US" altLang="ko-KR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baseline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&lt;script&gt;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자바스크립트 내용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&lt;/script&gt;: HTML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내부에 자바스크립트를 이용할 때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4051F-B3B0-5345-8CCD-A1CD942A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6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229600" cy="4810856"/>
          </a:xfrm>
          <a:prstGeom prst="rect">
            <a:avLst/>
          </a:prstGeom>
        </p:spPr>
        <p:txBody>
          <a:bodyPr/>
          <a:lstStyle/>
          <a:p>
            <a:pPr marL="28440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base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기준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명시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안에서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속성이나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 반드시 하나 이상을 사용해야 하며 둘 다 사용할 수도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속성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기준이 되는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링크를 어떤 프레임에 열 것 인지 결정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_blank: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새로운 윈도우나 탭에서 열기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_parent: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링크된 문서를 현재 프레임의 부모 프레임에서 열기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_self: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기본값으로 생략 가능한데 링크된 문서를 링크가 위치한 현재 프레임에서 열기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_top: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화면이 여러 프레임으로 이루어져있는 경우 전체 화면에 열기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.[frame name]: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frame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열기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4051F-B3B0-5345-8CCD-A1CD942A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7200"/>
            <a:ext cx="8229600" cy="4594832"/>
          </a:xfrm>
          <a:prstGeom prst="rect">
            <a:avLst/>
          </a:prstGeom>
        </p:spPr>
        <p:txBody>
          <a:bodyPr/>
          <a:lstStyle/>
          <a:p>
            <a:pPr marL="28440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body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bgcolor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색상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background: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전체의 글자 색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link: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링크가 걸린 텍스트 색상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vlink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클릭한 후의 텍스트 색상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alink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클릭할 때의 텍스트 색상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leftmargin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왼쪽 여백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topmargin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상단 여백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marginWidth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marginHeight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oncontextmenu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마우스로 오른쪽을 눌렀을 때 메뉴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onselectstart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마우스로 선택 할 때 메뉴</a:t>
            </a: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ondragstart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마우스로 드래그 했을 때 메뉴</a:t>
            </a: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시작하는 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속성의 값을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return false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주면 브라우저에서 메뉴가 제한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bgproperties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fixed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주면 배경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이미지가 고정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scroll: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 바의 유무로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주면 자동으로 생성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8EBAFB-0214-8F49-AC05-4F1579F0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8000" y="1268760"/>
            <a:ext cx="8119690" cy="3744416"/>
          </a:xfrm>
          <a:prstGeom prst="rect">
            <a:avLst/>
          </a:prstGeom>
        </p:spPr>
        <p:txBody>
          <a:bodyPr/>
          <a:lstStyle/>
          <a:p>
            <a:pPr marL="284400" lvl="1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h&lt;n&gt;(heading)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제목을 작성하고자 할 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&lt;h1&gt;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같은 헤딩 요소를 이용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대제목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중제목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소제목 등의 계층 구조를 가지게 되는데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&lt;h1&gt;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다음에 바로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&lt;h3&gt;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나오지 않도록 주의해야만 논리적인 웹 문서를 제작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이용해서 크기 변경 가능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h1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한 문서에서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 만 사용하는 것을 권장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2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제목의 선언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&lt;h1&gt;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대제목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&lt;h2&gt;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중제목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&lt;/h2&gt;</a:t>
            </a: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&lt;h3&gt;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소제목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&lt;/h3&gt;</a:t>
            </a: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&lt;h4&gt;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소소제목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&lt;/h4&gt;</a:t>
            </a: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&lt;h5&gt;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소소소제목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&lt;/h5&gt;</a:t>
            </a:r>
          </a:p>
          <a:p>
            <a:pPr marL="1198800" lvl="4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&lt;h6&gt;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소소소소제목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&lt;/h6&gt;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6718A-60FA-C44A-9393-55DD084C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59"/>
            <a:ext cx="8229600" cy="5362227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&lt;p&gt;: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paragraphp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텍스트를 문단으로 정의할 때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요소 안에는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등과 같은 인라인 요소와 텍스트만 포함할 수 있으며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머리글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목록 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사용할 수 없음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닫는 태그를 생략하면 다음 블록 요소가 올 때 까지를 하나의 블록으로 처리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안에서 강제로 줄 바꿈 해야 하는 경우가 있을 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사용할 수 있지만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시각적 효과 등을 위해 함부로 사용하지 않아야 함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비어 있는 형태로 여러 번 사용해도 한 줄만 삽입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선언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4400" fontAlgn="base">
              <a:spcAft>
                <a:spcPts val="600"/>
              </a:spcAft>
            </a:pP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&lt;p&gt;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텍스트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fr-FR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p&gt;</a:t>
            </a: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중앙 정렬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&lt;center&gt;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&lt;/center&gt;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 align='center'&gt;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&lt;/p&gt;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&lt;div align='center'&gt;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&lt;/div&gt;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&lt;h4 align='center'&gt;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&lt;/h4&gt;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35AE9B-3421-C141-AD2D-7B3DE2C5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3528392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/&gt;: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줄바꿈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내 에서 텍스트를 강제로 줄 바꿈 할 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line break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의 의미인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태그는 빈 요소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(empty element)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태그는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단어가 한 줄에 표시가 가능하면 한 단어로 표시하고 그렇지 않다면 줄 바꿈 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&lt;p&gt;</a:t>
            </a:r>
          </a:p>
          <a:p>
            <a:pPr marL="1198800" lvl="3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첫 줄 텍스트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1198800" lvl="3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두 번째 줄 텍스트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1198800" lvl="3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 번째 줄 텍스트</a:t>
            </a: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&lt;/p&gt;</a:t>
            </a: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&lt;p&gt;The biggest word you’ve ever heard and this is how it goes: 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supercali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wbr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fragilistic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wbr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expialidocious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&gt;&lt;/p&gt;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5BE62D-BA2B-F54C-939B-9760820E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82188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물리적인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진하게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&lt;/b&gt; 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키워드 또는 시각적으로 강조되는 텍스트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&lt;i&gt;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이탤릭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주변의 다른 텍스트와 구별되는 음성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취소선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&lt;/s&gt; 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부정확한 텍스트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&lt;u&gt;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언더라인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&lt;/u&gt; 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밑줄로 주석이 달린 텍스트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&lt;big&gt;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큰 글자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&lt;/big&gt;</a:t>
            </a: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&lt;small&gt;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작은 글자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&lt;/small&gt; 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법률 관련 글씨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글씨가 작은 텍스트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타이핑체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&lt;sup&gt;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위첨자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&lt;/sup&gt;</a:t>
            </a: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&lt;sub&gt;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아래첨자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&lt;/sub&gt;</a:t>
            </a: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이용해서 설정하는 것을 권장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4E8E38-383C-364C-916B-4ACFF9E5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25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abbr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약어나 머리글자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abbr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 엔진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스크린 리더기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기타 보조 장치에 유용한 정보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&lt;cite&gt;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&lt;/cite&gt;</a:t>
            </a: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dfn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처음 등장한 단어나 단어의 정의를 별도의 방법으로 구별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5750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&lt;code&gt;, &lt;var&gt;, 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samp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kbd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프로그램의 코드 요소를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랜더링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lvl="1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&gt;, &lt;u&gt;, &lt;big&gt;, &lt;acronym&gt;, &lt;blink&gt;, &lt;marquee&gt;, 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&gt;, &lt;spacer&gt;, &lt;listing&gt;, 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xmp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&gt;, 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nextid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표준에서 제외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51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&lt;font&gt;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태그의 속성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CSS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대체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표준에서 제외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문서에서 색상을 표현하는 방식은 영문 색상 이름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16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진수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가지가 있음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진수 표기법은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표기법 이라고도 하는데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R(red) 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자리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G(green) 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자리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B(blue) 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자리 총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자리로 구성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basefont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size=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&gt;: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 글자 크기 설정 </a:t>
            </a:r>
            <a:r>
              <a:rPr lang="ko-KR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대체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표준에서 제외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11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font1.html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D63B5F-9593-7142-B9B0-5E0104D8B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6306" t="20377" r="23295" b="30212"/>
          <a:stretch>
            <a:fillRect/>
          </a:stretch>
        </p:blipFill>
        <p:spPr bwMode="auto">
          <a:xfrm>
            <a:off x="3203848" y="2132856"/>
            <a:ext cx="244827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1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마이크로소프트가 개발한 소스 코드 편집기</a:t>
            </a:r>
            <a:r>
              <a:rPr lang="en-US" altLang="ko-KR" sz="1400" dirty="0"/>
              <a:t>(</a:t>
            </a:r>
            <a:r>
              <a:rPr lang="ko-KR" altLang="en-US" sz="1400" dirty="0"/>
              <a:t>에디터</a:t>
            </a:r>
            <a:r>
              <a:rPr lang="en-US" altLang="ko-KR" sz="1400" dirty="0"/>
              <a:t>)</a:t>
            </a:r>
            <a:r>
              <a:rPr lang="ko-KR" altLang="en-US" sz="1400" dirty="0"/>
              <a:t>로 매우 다양한 프로그래밍 언어와 편리한 기능을 제공</a:t>
            </a:r>
            <a:endParaRPr lang="en-US" altLang="ko-KR" sz="1400" dirty="0"/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다운로드 및 설치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>
                <a:hlinkClick r:id="rId2"/>
              </a:rPr>
              <a:t>https://code.visualstudio.com/</a:t>
            </a:r>
            <a:r>
              <a:rPr lang="en" altLang="ko-KR" sz="1400" dirty="0"/>
              <a:t> </a:t>
            </a:r>
            <a:r>
              <a:rPr lang="ko-KR" altLang="en-US" sz="1400" dirty="0"/>
              <a:t>에서 운영체제에 맞는 버전을 다운로드 받아서 설치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6FC361-72FD-1547-96A3-88651110F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2758121"/>
            <a:ext cx="7452320" cy="33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94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font1.html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다음넷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bgcolor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="#FFFFCC"&gt;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78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font1.html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&lt;font size=7 face="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arial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black"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="#fece00"&gt;D&lt;/font&gt;&lt;font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="#fe8c14"&gt;a&lt;/font&gt;&lt;font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="#8cca2d"&gt;u&lt;/font&gt;&lt;font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="#4daace"&gt;m&lt;/font&gt;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&lt;font size="-1"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="blue"&gt;http://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www.daum.net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&lt;/font&gt;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10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4D3C6F-F01E-0547-8CF4-E718D7B4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957" y="1971391"/>
            <a:ext cx="7044086" cy="3545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403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font2.html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xmlns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="http://www.w3.org/1999/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xhtml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content="text/html; charset=utf-8" 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글꼴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논리적인 글꼴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&lt;h3&gt;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글꼴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h3&gt;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&lt;table&gt;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lt;b&amp;gt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 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 &gt;  bold 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굵은 글자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&lt;td&gt;&lt;b&gt;bold&lt;/b&gt;  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33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lt;i&amp;gt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 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&lt;td&gt;italic (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이탤릭체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 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&gt;italic&lt;/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 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lt;u&amp;gt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 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&lt;td&gt;underline 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밑줄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&lt;td&gt;&lt;u&gt;underline &lt;/u&gt;&lt;/td&gt;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&lt;/table&gt;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5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&lt;h3&gt;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논리적인 글꼴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h3&gt;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&lt;table&gt;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lt;em&amp;gt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&lt;td&gt;emphasis 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강조할 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이태릭체로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&gt;emphasis&lt;/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lt;strong&amp;gt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&lt;td&gt;strong emphasis 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강한 강조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굵은 문자로 표현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&lt;td&gt;&lt;strong&gt;strong emphasis&lt;/strong&gt;&lt;/td&gt;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42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000" y="1268760"/>
            <a:ext cx="7970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글꼴 관련 태그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font2.html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lt;code&amp;gt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&lt;td&gt;code 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코드를 나타낼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고정폭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글자체로 표현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&lt;td&gt;&lt;code&gt;code&lt;/code&gt;&lt;/td&gt;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&lt;td&gt;&amp;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lt;kbd&amp;gt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&lt;td&gt;keyboard 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키보드의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키입력을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표현할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고정폭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글자체로 표현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&lt;td&gt;&lt;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kbd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&gt;keyboard&lt;/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kbd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&gt;&lt;/td&gt;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&lt;/table&gt;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9C31D-C6D6-D84F-8DC4-E1ABD865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7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954872"/>
          </a:xfrm>
          <a:prstGeom prst="rect">
            <a:avLst/>
          </a:prstGeom>
        </p:spPr>
        <p:txBody>
          <a:bodyPr/>
          <a:lstStyle/>
          <a:p>
            <a:pPr marL="28440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특수문자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nbsp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non-breaking space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공백문자 하나를 추가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 Less than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 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&gt; Greater than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&amp;amp: &amp; Ampersand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“quotation maker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&amp;copy: ⓒ Copyright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1600" lvl="2" indent="-285750" fontAlgn="base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&amp;trade: ™ Trademark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8A65DE-A5CA-464B-B9FE-806E8641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954872"/>
          </a:xfrm>
          <a:prstGeom prst="rect">
            <a:avLst/>
          </a:prstGeom>
        </p:spPr>
        <p:txBody>
          <a:bodyPr/>
          <a:lstStyle/>
          <a:p>
            <a:pPr marL="28440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&lt;pre&gt;: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눈에 보이는 대로 출력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내부에 태그를 사용하면 태그가 적용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8A65DE-A5CA-464B-B9FE-806E8641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71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1800200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</a:t>
            </a:r>
          </a:p>
          <a:p>
            <a:pPr marL="742950" lvl="2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웹 문서의 아래쪽에 연락처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주소 포함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및 제작자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(copyrights)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정보 등을 표시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2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안에는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요소와 텍스트를 포함할 수 있지만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요소는 포함할 수 없음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742950" lvl="2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4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&lt;address&gt;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작성자 정보 콘텐츠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&lt;/address&gt;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920434-21F2-164E-ACB5-001C9FE9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인터페이스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9A848C-3592-E645-BF1C-E2918161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32000"/>
            <a:ext cx="6464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73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169756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구분선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수평선을 출력해주는 태그로 구분선 역할을 하고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빈 요소로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&lt;hr /&gt;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종료 태그 없이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의미의 구분이라기보다는 콘텐츠의 전후의 내용을 구분할 수 있도록 선으로 나타내는 것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주제나 생각이 끝나고 다른 주제나 생각이 시작된다는 것을 표시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다른 의미로 사용되는데 브라우저는 아직도 수평 가로 줄로 렌더링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&lt;hr&gt;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속성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(attribute)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너비로 숫자나 퍼센트 모두 가능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선의 두께로 픽셀로만 입력 가능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align: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기본값은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center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noshade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입체감을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없애줌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&lt;div id="content"&gt; content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&lt;/div&gt;</a:t>
            </a: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&lt;div id="aside"&gt; aside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&lt;/div&gt;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EC8228-F639-5B4B-B395-81A5064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5169756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paragraph.html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lang="ko"&gt; 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 	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charset = 'utf-8' /&gt;   	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&lt;title&gt;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pre|xmp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&lt;/title&gt;  		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  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 	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&lt;pre&gt;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	♥♥♥&lt;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     		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♥♥♥&lt;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	&lt;/pre&gt;        </a:t>
            </a:r>
          </a:p>
          <a:p>
            <a:pPr marL="1198800" lvl="2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&gt;&lt;b&gt;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예제입니다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&lt;/b&gt;&lt;/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198800" lvl="2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width="80%" size="3"&gt;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pPr marL="11988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CF8DC-200D-334A-9469-B26510ED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08" y="2492896"/>
            <a:ext cx="3563888" cy="230425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2CFD64-9560-E64C-9026-44B11485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7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7200"/>
            <a:ext cx="8229600" cy="4824536"/>
          </a:xfrm>
          <a:prstGeom prst="rect">
            <a:avLst/>
          </a:prstGeom>
        </p:spPr>
        <p:txBody>
          <a:bodyPr/>
          <a:lstStyle/>
          <a:p>
            <a:pPr marL="28440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a(anchor)</a:t>
            </a: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a(anchor)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텍스트나 이미지 콘텐츠에 링크를 설정할 때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가능한 속성에는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target, name, title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등이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 링크 요소를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링크된 텍스트를 파란색의 밑줄로 표시하고 한 번 열어본 링크는 보라색으로 표시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base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이용해서 기본 경로를 설정할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연결된 경로가 웹 브라우저가 출력할 수 없는 형식이면 다운로드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&lt;p&gt; </a:t>
            </a: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&lt;a </a:t>
            </a:r>
            <a:r>
              <a:rPr lang="en-US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파일명 또는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="_blank"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title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대체설명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198800" lvl="3" indent="-284400"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텍스트 또는 이미지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198800" lvl="3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&lt;/p&gt;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16D42D-B52A-6949-89B9-9FDAF2B8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</a:t>
            </a:r>
          </a:p>
          <a:p>
            <a:pPr marL="74430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절대 경로와 상대 경로</a:t>
            </a:r>
          </a:p>
          <a:p>
            <a:pPr marL="1200150" lvl="2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절대 경로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프로토콜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도메인 이름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필요한 경우는 경로명까지 포함한 전체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7350" lvl="4" indent="-28440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=”http://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www.pk.co.kr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백경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657350" lvl="4" indent="-28440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=”file:///C:\/images/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a.html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백경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200150" lvl="2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상대 경로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파일의 위치가 아님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기준으로 한  경로</a:t>
            </a:r>
          </a:p>
          <a:p>
            <a:pPr marL="1657350" lvl="4" indent="-28440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작업 디렉토리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./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./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생략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=”*.htm”&gt;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657350" lvl="4" indent="-28440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상위 디렉토리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../: 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=”../../*.htm”&gt;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657350" lvl="4" indent="-28440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하위 디렉토리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=”sample/*.htm”&gt;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657350" lvl="4" indent="-28440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루트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/: 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=”/sample/*.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74430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책갈피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내에서 이동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– document fragment</a:t>
            </a:r>
          </a:p>
          <a:p>
            <a:pPr marL="1201500" lvl="2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찾아갈 곳에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설정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:&lt;a id="x"&gt;&lt;/a&gt;</a:t>
            </a:r>
          </a:p>
          <a:p>
            <a:pPr marL="1201500" lvl="2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하이퍼링크 설정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="#x"&gt;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 </a:t>
            </a:r>
          </a:p>
          <a:p>
            <a:pPr marL="1201500" lvl="2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다른 문서의 책갈피로 이동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#x"&gt;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98FEFD-F9BA-0442-AA7A-C5E177E1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</a:t>
            </a: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_blank: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새로운 창으로 열기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_self: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자신의 페이지에 문서 열기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default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_top: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페이지 전체에 문서 열기</a:t>
            </a: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_parent: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문서의 상위 페이지에 열기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다른 영역의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입력하게 되면 속성을 가진 영역에 문서를 열게 됨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이메일이나 전화번호 링크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 링크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mailto: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이메일주소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전화번호 링크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hlinkClick r:id="rId4"/>
              </a:rPr>
              <a:t>tel: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hlinkClick r:id="rId4"/>
              </a:rPr>
              <a:t>전화번호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lvl="3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브라우저에서 숫자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자리를 전화번호를 인식하는 문제 해결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5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&lt;meta name=“format-detection” content=“telephone=no”&gt;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EE0C47-B333-544C-AB26-E18E914F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42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4400">
              <a:spcAft>
                <a:spcPts val="600"/>
              </a:spcAft>
              <a:buFont typeface="Wingdings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</a:t>
            </a:r>
          </a:p>
          <a:p>
            <a:pPr marL="742950" lvl="1" indent="-28440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link.html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&lt;title&gt;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다음넷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&lt;a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="https://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www.daum.net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target="_blank" 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title="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다음 홈페이지로 이동합니다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1198800" lvl="2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62183C-62ED-3741-AE21-718615DDE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3" r="77848" b="64173"/>
          <a:stretch/>
        </p:blipFill>
        <p:spPr bwMode="auto">
          <a:xfrm>
            <a:off x="2339752" y="5517232"/>
            <a:ext cx="4842907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362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태그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unorderlist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198800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순서없는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목록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type: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circle, square</a:t>
            </a: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orderlist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198800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순서있는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목록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type: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A, a, I, I</a:t>
            </a: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항목은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이용해서 표시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안에 목록을 추가하는 것이 가능하며 순서 없는 목록 안에 다른 순서 없는 목록을 추가하면 브라우저는 다른 순서 없는 목록의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적용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순서있는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목록에서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이용하면 시작 숫자를 변경할 수 있음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45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4400" indent="-284400">
              <a:spcAft>
                <a:spcPts val="600"/>
              </a:spcAft>
              <a:buSzPct val="100000"/>
              <a:buFont typeface="Wingdings" pitchFamily="2" charset="2"/>
              <a:buChar char="v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8D92E9-9FDE-604F-8555-BF00667A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t="11539" r="9606" b="46722"/>
          <a:stretch/>
        </p:blipFill>
        <p:spPr bwMode="auto">
          <a:xfrm>
            <a:off x="1979712" y="1742224"/>
            <a:ext cx="4737917" cy="176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036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SzPct val="100000"/>
              <a:buFont typeface="Wingdings" pitchFamily="2" charset="2"/>
              <a:buChar char="v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charset = "UTF-8"&gt;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커피 요리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&lt;/title&gt;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 text="#AA4928"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bgcolor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=#FFCC99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leftmargin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=100&gt;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basefont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size=2&gt;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&lt;div align="center"&gt;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face="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굴림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size=7&gt;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커피요리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&lt;/font&gt;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&lt;h2&gt;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핫모카자바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&lt;/h2&gt;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size=+1 color=#996666&gt;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생크림 위에 초콜릿을 듬뿍 올려 멋스럽게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&lt;/font&gt;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&lt;/div&gt;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69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SzPct val="100000"/>
              <a:buFont typeface="Wingdings" pitchFamily="2" charset="2"/>
              <a:buChar char="v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type="square"&gt;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&lt;li&gt;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&lt;b&gt;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&lt;/b&gt; :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추출한 커피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120cc,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30cc,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휘핑한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생크림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(20cc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&lt;li&gt;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&lt;b&gt;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만드는 법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:&lt;/b&gt;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type="1"&gt;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&lt;li&gt;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	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 컵을 따뜻하게 데워 둔다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&lt;/li&gt;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&lt;li&gt;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	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컵에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초코시럽을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넣은 후 끓인 커피를 붓는다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&lt;/li&gt;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&lt;li&gt;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	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생크림 한 스푼을 위에 띄운 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생크림 위를 다시 초코시럽으로 장식한다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	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대신 잘게 다진 초콜릿을 얹어도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볼품있다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	&lt;/li&gt;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&lt;/body&gt;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5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코드 정리를 위한 확장 프로그램 설치 </a:t>
            </a:r>
            <a:endParaRPr lang="en-US" altLang="ko-KR" sz="1400" dirty="0"/>
          </a:p>
          <a:p>
            <a:pPr marL="1198800" lvl="2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 err="1"/>
              <a:t>액티비티바의</a:t>
            </a:r>
            <a:r>
              <a:rPr lang="ko-KR" altLang="en-US" sz="1400" dirty="0"/>
              <a:t> 확장 프로그램 아이콘을 선택하고 검색 창에 </a:t>
            </a:r>
            <a:r>
              <a:rPr lang="en-US" altLang="ko-KR" sz="1400" dirty="0"/>
              <a:t>beautify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입력해서 검색한 후 설치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7D8DF4-2BA3-9443-880A-DBF111137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31603"/>
            <a:ext cx="386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1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태그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목록 구성</a:t>
            </a: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 정의와 설명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외에 참고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링크와 설명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용도로 이용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항목의 목록 나열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(definition list)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요소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요소와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요소만 포함 가능</a:t>
            </a: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항목의 용어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(definition term)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 요소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 요소와 텍스트를 포함</a:t>
            </a:r>
          </a:p>
          <a:p>
            <a:pPr marL="1198800" lvl="1" indent="-285750">
              <a:spcAft>
                <a:spcPts val="600"/>
              </a:spcAft>
              <a:buFont typeface="Wingdings" pitchFamily="2" charset="2"/>
              <a:buChar char="l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항목의 설명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(definition description)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요소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 요소와 텍스트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블록 요소를 포함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브라우저에서 들여쓰기 되어 표시됨</a:t>
            </a:r>
          </a:p>
          <a:p>
            <a:pPr marL="1656000" lvl="2" indent="-285750">
              <a:spcAft>
                <a:spcPts val="600"/>
              </a:spcAft>
              <a:buFont typeface="Wingdings" pitchFamily="2" charset="2"/>
              <a:buChar char="u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가능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07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definitionlist.html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2D5F8F0-9433-474F-926B-81F3D184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84391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8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definitionlist.html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="http://www.w3.org/1999/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xHTML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content="text/HTML; charset=utf-8" /&gt;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정의형 목록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&lt;h1&gt;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정의형 목록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&lt;/h1&gt;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&lt;dl&gt;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  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&gt;XHTML&lt;/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  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&gt;HTML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 Text Markup Language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약자로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문서를 제작하기 위한 언어로 설계되었습니다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그래서 범용적 전자 문서나 전자데이터를 표현하는 기능은 충분하지 않았습니다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이러한 요구로 인해 등장한 것이 바로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eXtensible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Makeup Language)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XHTML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재구축한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언어입니다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그러므로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XHTML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동일한 요소를 가지며 두 가지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언어 모두 웹 문서를 제작할 때 사용되는 웹 표준 기술입니다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&lt;/dl&gt;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10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741600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 fontAlgn="base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&lt;p&gt;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경로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대체텍스트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&lt;/p&gt;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포맷</a:t>
            </a: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GIF: Graphic Interchange Format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256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컬러만 지원하므로 주로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홈페이지용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문자처럼 단순한 그림에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JPG: Joint Photographic Experts Group(JPEG)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개발한 것으로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컬러를 지원하므로 인물 사진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사진과 같이 고해상도 그림에 주로 사용하며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확장자는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jpg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jpeg</a:t>
            </a: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PNG: Portable Network Graphics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약어로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비손실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그래픽 파일 포맷의 하나로 특허 문제가 얽힌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GIF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포맷의 문제를 해결하고 개선하기 위해서 고안되었으며 투명 배경을 지원하고 파일의 크기는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JPG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보다 크며 파일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확장자는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PNG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BMP: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비트맵 그림 파일로 디지털 그림을 저장하는 데 쓰이는 그림 파일 포맷으로 마이크로소프트 윈도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OS/2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 체제에 널리 사용하며 줄여서 비트맵 또 장치 독립 비트맵의 경우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DIB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포맷이라고도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하며 기본적으로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1~24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비트의 색을 표현할 수 있는데 알파 채널을 포함한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비트 포맷이 윈도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XP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발표되었으며 일반적으로 데이터를 압축하지 않고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64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문서에 텍스트가 아닌 이미지 개체를 삽입하는 요소로 빈 태그이며 인라인 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페이지가 표시될 때 서버에서 이미지를 찾아서 다운로드 받아서 대체됨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이미지 경로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이미지가 보이지 않는 환경에서 대체 텍스트를 제공하기 위한 목적으로 사용하며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이미지와 동등한 정보를 제공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대체 텍스트를 지정하기 어려운 경우에는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longdesc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이용하여 이미지에 대한 대체 정보로 연결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대체 텍스트가 아니라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툴팁으로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너비나 높이는 기본적으로 픽셀 단위로 입력하지만 백분율도 가능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(align): left, right, top, middle, bottom,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경계선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hspace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좌우 여백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vspace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상하 여백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36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440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image1.html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A9933F-B9BC-ED49-877E-764DB68A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6" b="44172"/>
          <a:stretch/>
        </p:blipFill>
        <p:spPr bwMode="auto">
          <a:xfrm>
            <a:off x="1403648" y="2132856"/>
            <a:ext cx="597666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345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4400" indent="-284400">
              <a:spcAft>
                <a:spcPts val="600"/>
              </a:spcAft>
              <a:buSzPct val="100000"/>
              <a:buFont typeface="Wingdings" pitchFamily="2" charset="2"/>
              <a:buChar char="v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image1.html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charset = "utf-8"&gt;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&lt;title&gt;Image Test&lt;/title&gt;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&lt;h3&gt;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="./images/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girls.jpg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alt="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없습니다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." 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width="200" height="200" /&gt;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Don't run through life so fast that you forget not only where you've been,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 also where you are going. 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당신이 어디에 있는지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어디를 향해 가고 있는지도 모를 정도로 바쁘게 살진 말라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h3&gt;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741600" indent="-284400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06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4400" indent="-284400">
              <a:spcAft>
                <a:spcPts val="600"/>
              </a:spcAft>
              <a:buSzPct val="100000"/>
              <a:buFont typeface="Wingdings" pitchFamily="2" charset="2"/>
              <a:buChar char="v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image2.html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FF5DF4-36FB-9F47-8602-BA4C42D35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12597" r="13790" b="8062"/>
          <a:stretch/>
        </p:blipFill>
        <p:spPr bwMode="auto">
          <a:xfrm>
            <a:off x="1490869" y="1700808"/>
            <a:ext cx="7089913" cy="494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831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&lt;head&gt;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&lt;meta http-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&lt;title&gt;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이미지와 문자열의 어울림 관계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&lt;/head&gt;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&lt;body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leftmargin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=170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topmargin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=20&gt;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&lt;h3 align="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&lt;font size="7"&gt;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 size="6"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="00ff00"&gt;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Girl's Generation)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&lt;/h3&gt;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="./images/girls3.jpg" align="left"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width="200" height="200"/&gt;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="./images/image1.png" align="right"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width="200" height="200"/&gt;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17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	&lt;font size="+1"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="7B928A"&gt;&lt;b&gt;Girl's Generation&lt;/b&gt;&lt;/font&gt;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	2013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발표한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 앨범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	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	&lt;b&gt;"I Got a boy"&lt;/b&gt;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clear="all"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="7B928A"&gt; 2007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싱글 앨범 다시만난세계로 데뷔한 소녀시대가 음악 장르를 변경하여 출시한 앨범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0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코드 정리를 위한 확장 프로그램 설치 </a:t>
            </a:r>
            <a:endParaRPr lang="en-US" altLang="ko-KR" sz="1400" dirty="0"/>
          </a:p>
          <a:p>
            <a:pPr marL="1198800" lvl="2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단축키 바인딩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Beautify</a:t>
            </a:r>
            <a:r>
              <a:rPr lang="ko-KR" altLang="en-US" sz="1400" dirty="0"/>
              <a:t>에서 기능 기여도를 선택한 후 명령</a:t>
            </a:r>
            <a:r>
              <a:rPr lang="en-US" altLang="ko-KR" sz="1400" dirty="0"/>
              <a:t>(2)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HookyQR.beautify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드래그 해서 복사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CF41B-D844-3848-B6AF-D2807B2E8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98" y="2575873"/>
            <a:ext cx="5724128" cy="35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91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image2.html</a:t>
            </a: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="http://cfs14.tistory.com/image/5/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tistory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/2009/11/16/19/13/4b0125c09a17d"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	width="300" height="200" align="left" border="10"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hspace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="40" title="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소녀시대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"/&gt;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&lt;li&gt;I GOT A BOY&lt;/li&gt;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&lt;li&gt;Dancing Queen&lt;/li&gt;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&lt;li&gt;Baby Maybe&lt;/li&gt;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말해봐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&lt;li&gt;Promise&lt;/li&gt;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&lt;li&gt;Express 999&lt;/li&gt;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&lt;li&gt;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 아이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600" indent="-284400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28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Caching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브라우저는 이미지를 화면에 출력할 때 다운로드 받아서 디스크 캐시에 저장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번 표시한 이미지는 서버에 다시 요청하는 것이 아니고 로컬 컴퓨터에 저장된 이미지를 가져와서 출력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캐싱은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파일의 내용을 가지고 하는 것이 아니고 파일의 경로를 가지고 작업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이미지를 여러 곳에서 사용한다면 동일한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설정 해주는 것이 좋음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접근성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이미지를 사용할 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이용하면 대체 텍스트를 사용할 수 있는데 텍스트의 길이가 길다면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HTML4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longdesc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이용해서 별도의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가리키도록 하고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figure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figcaption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폭과 너비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이미지의 크기를 조정해서 출력할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속성을 적절히 이용하면 로딩 속도를 줄일 수 있는데 이유는 새로운 이미지가 도착할 때 마다 페이지를 재구성하지 않고 미리 확보된 공간을 이용하기 때문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이미지의 출력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이용해서 원본 크기와 다르게 조정하는 것은 이미지가 흐리고 변형된 형태로 보일 수 있으므로 원본의 크기대로 출력하는 것이 좋음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크기에 따라 이미지의 크기를 변경해서 출력하는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반응형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웹 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설정하지 않음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71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268760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Caching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브라우저는 이미지를 화면에 출력할 때 다운로드 받아서 디스크 캐시에 저장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번 표시한 이미지는 서버에 다시 요청하는 것이 아니고 로컬 컴퓨터에 저장된 이미지를 가져와서 출력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캐싱은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파일의 내용을 가지고 하는 것이 아니고 파일의 경로를 가지고 작업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이미지를 여러 곳에서 사용한다면 동일한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설정 해주는 것이 좋음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접근성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이미지를 사용할 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이용하면 대체 텍스트를 사용할 수 있는데 텍스트의 길이가 길다면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HTML4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longdesc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이용해서 별도의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가리키도록 하고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figure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figcaption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폭과 너비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이미지의 크기를 조정해서 출력할 수 있음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속성을 적절히 이용하면 로딩 속도를 줄일 수 있는데 이유는 새로운 이미지가 도착할 때 마다 페이지를 재구성하지 않고 미리 확보된 공간을 이용하기 때문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이미지의 출력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이용해서 원본 크기와 다르게 조정하는 것은 이미지가 흐리고 변형된 형태로 보일 수 있으므로 원본의 크기대로 출력하는 것이 좋음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크기에 따라 이미지의 크기를 변경해서 출력하는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반응형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웹 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설정하지 않음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B33FD8-C52D-FB4F-8FB6-64F62DD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08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96855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맵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&lt;map&gt;, &lt;area&gt;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맵은 이미지의 특정 영역에 링크를 설정하는 것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태그의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usemap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이름을 설정하고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추가 한 후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&lt;area&gt;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이용해서 속성을 설정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area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태그의 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shape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링크가 적용되는 영역의 모양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default,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circle, poly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coords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좌표 값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링크해서 호출할 웹 페이지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그림 파일의 전체 경로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usemap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="#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 이름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 /&gt;</a:t>
            </a: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&lt;map name="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 이름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&lt;area shape="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맵의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종류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coords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좌표값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링크될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주소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alt=”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설명툴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팁”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  <a:p>
            <a:pPr marL="1198800" lvl="1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&lt;/map&gt;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)= 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왼쪽 상단의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오른쪽 하단의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circle(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)= 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원의 중심의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반지름의 길이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poly(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사각형과 원을 제외한 다각형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꼭지점의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좌표를 차례로 기입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71B141-1A54-6940-9920-35C377CF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white">
          <a:xfrm>
            <a:off x="0" y="227013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kern="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XHTML </a:t>
            </a:r>
            <a:r>
              <a:rPr lang="ko-KR" altLang="en-US" sz="3600" b="1" kern="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05124-9C75-5A49-94B5-64EB3F8F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29000"/>
            <a:ext cx="3568700" cy="1828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22DA5-55DF-8C43-A722-1C557DA8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15EA166-FACA-5640-9CAE-6078C13F1B31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76064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imagemap.html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white">
          <a:xfrm>
            <a:off x="0" y="227013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kern="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XHTML </a:t>
            </a:r>
            <a:r>
              <a:rPr lang="ko-KR" altLang="en-US" sz="3600" b="1" kern="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22DA5-55DF-8C43-A722-1C557DA8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15EA166-FACA-5640-9CAE-6078C13F1B31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460851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imagemap.html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&lt;meta charset="utf-8"&gt;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&lt;title&gt;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이미지맵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  <a:p>
            <a:pPr marL="741600" indent="-284400" fontAlgn="base"/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="./images/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map.png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 alt=""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usemap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="#favorites"&gt;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&lt;map name="favorites"&gt;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&lt;area shape="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coords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="0,0,128,116"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www.twitter.com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/" title="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트위터로 연결하기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target="_blank"&gt;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&lt;area shape="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coords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="129,0,250,116"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www.facebook.com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/" title="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페이스북으로 연결하기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target="_blank"&gt;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&lt;/map&gt;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pPr marL="741600" indent="-284400" fontAlgn="base"/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34437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96855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차원의 격자 형태로 구성된 표를 생성할 때는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테이블 관련 요소를 이용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(table)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크게 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(column)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행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(row),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그리고 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(cell)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기본적인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&lt;table&gt;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&lt;tr&gt;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     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 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(header cell)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&lt;/tr&gt;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&lt;tr&gt;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     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 cell)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&lt;/tr&gt;</a:t>
            </a:r>
          </a:p>
          <a:p>
            <a:pPr marL="1198800" lvl="1" indent="-284400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&lt;/table&gt;</a:t>
            </a:r>
          </a:p>
          <a:p>
            <a:pPr lvl="1">
              <a:spcAft>
                <a:spcPts val="600"/>
              </a:spcAft>
            </a:pPr>
            <a:endParaRPr lang="en-US" altLang="ko-KR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테이블의구성요소.jpg">
            <a:extLst>
              <a:ext uri="{FF2B5EF4-FFF2-40B4-BE49-F238E27FC236}">
                <a16:creationId xmlns:a16="http://schemas.microsoft.com/office/drawing/2014/main" id="{595F3ED3-2252-B143-889B-494BD4B095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4568" y="4365104"/>
            <a:ext cx="4176464" cy="1995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F8A5D8-980D-EE46-BABD-FB094958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0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968552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160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모바일 웹 페이지에서 테이블의 문제점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큰 테이블은 작은 화면을 가진 장치에서는 사용하기 어려운데 기본적으로 화면의 폭에 맞춰 테이블이 축소되어 셀에 있는 텍스트가 너무 작아서 읽을 수 가 없기 때문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숫자 데이터로 된 테이블의 경우는 차트를 이용해서 표현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서식을 길고 좁은 폭 목록으로 변경해서 표현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https://css-tricks.com/responsive-data-tables/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https://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www.filamentgroup.com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/lab/responsive-design-approach-for-complex-multicolumn-data-tables.html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D66F47-4B5D-F14D-8064-9D54C25D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2125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96855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&lt;table&gt; &lt;tr&gt; &lt;td&gt; 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모두에 적용할 수 있는 속성</a:t>
            </a: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width, height,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bgcolor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background, align,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nowrap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태그에서만 사용하는 속성</a:t>
            </a: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bordercolor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cellspacing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cellpadding</a:t>
            </a: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bordercolorlight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좌측과 상단 색상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bordercolordark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우측과 하단 색상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frame: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 테두리의 바깥쪽 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(void-none, above, below, border, box,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lhs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rhs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hsides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vsides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rules: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 의 안쪽 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(all, cols, rows, none, groups)</a:t>
            </a: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&lt;td&gt;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 사용되는 속성</a:t>
            </a:r>
          </a:p>
          <a:p>
            <a:pPr marL="1656000" lvl="2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colspan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셀 합치기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셀 합치기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valign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&lt;caption&gt;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 사용하는 속성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align</a:t>
            </a:r>
          </a:p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77F43D-578D-B441-A009-3B3129BD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31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E76E1-A9AF-F449-A938-F79A82DE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988840"/>
            <a:ext cx="3400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D7091-AE1E-3447-A711-E243137A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9A60407-B3DD-E045-8CD1-42EE91B74866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496855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table1.html</a:t>
            </a:r>
          </a:p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52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코드 정리를 위한 확장 프로그램 설치 </a:t>
            </a:r>
            <a:endParaRPr lang="en-US" altLang="ko-KR" sz="1400" dirty="0"/>
          </a:p>
          <a:p>
            <a:pPr marL="1198800" lvl="2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dirty="0"/>
              <a:t>단축키 바인딩 </a:t>
            </a:r>
            <a:r>
              <a:rPr lang="en-US" altLang="ko-KR" sz="1400" dirty="0"/>
              <a:t>–</a:t>
            </a:r>
            <a:r>
              <a:rPr lang="ko-KR" altLang="en-US" sz="1400" dirty="0"/>
              <a:t> 메뉴에서 </a:t>
            </a:r>
            <a:r>
              <a:rPr lang="en-US" altLang="ko-KR" sz="1400" dirty="0"/>
              <a:t>[Code] - [</a:t>
            </a:r>
            <a:r>
              <a:rPr lang="ko-KR" altLang="en-US" sz="1400" dirty="0"/>
              <a:t>기본 설정</a:t>
            </a:r>
            <a:r>
              <a:rPr lang="en-US" altLang="ko-KR" sz="1400" dirty="0"/>
              <a:t>]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[</a:t>
            </a:r>
            <a:r>
              <a:rPr lang="ko-KR" altLang="en-US" sz="1400" dirty="0"/>
              <a:t>바로 가기 키</a:t>
            </a:r>
            <a:r>
              <a:rPr lang="en-US" altLang="ko-KR" sz="1400" dirty="0"/>
              <a:t>]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선택한 후 복사한 내용을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한 후 더블 클릭한 후 바로 가기 키를 설정 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019CCC-F3C3-DF48-9EDB-4272530F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86" y="2564904"/>
            <a:ext cx="5940152" cy="3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484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D1EE5D-E08D-AB48-A1E2-B20CFE5889D8}"/>
              </a:ext>
            </a:extLst>
          </p:cNvPr>
          <p:cNvSpPr/>
          <p:nvPr/>
        </p:nvSpPr>
        <p:spPr>
          <a:xfrm>
            <a:off x="468000" y="126876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table1.html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 = 'UTF-8'&gt;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기본형식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&lt;table border="1" 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기기명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제품모델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3G&lt;/td&gt;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5673-2C27-DB4E-8313-C727531D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28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D1EE5D-E08D-AB48-A1E2-B20CFE5889D8}"/>
              </a:ext>
            </a:extLst>
          </p:cNvPr>
          <p:cNvSpPr/>
          <p:nvPr/>
        </p:nvSpPr>
        <p:spPr>
          <a:xfrm>
            <a:off x="468000" y="1268760"/>
            <a:ext cx="8280920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table1.html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3GS&lt;/td&gt;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4&lt;/td&gt;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4S&lt;/td&gt;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5&lt;/td&gt;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5673-2C27-DB4E-8313-C727531D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51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D1EE5D-E08D-AB48-A1E2-B20CFE5889D8}"/>
              </a:ext>
            </a:extLst>
          </p:cNvPr>
          <p:cNvSpPr/>
          <p:nvPr/>
        </p:nvSpPr>
        <p:spPr>
          <a:xfrm>
            <a:off x="468000" y="1268760"/>
            <a:ext cx="828092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table1.html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 2&lt;/td&gt;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&lt;td&gt;New 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 Mini&lt;/td&gt;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&lt;/table&gt;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5673-2C27-DB4E-8313-C727531D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53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8000" y="1268760"/>
            <a:ext cx="8229600" cy="460851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295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셀 병합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 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내용 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(td)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colspan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속성이나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이용하여 원하는 방향으로 셀을 병합 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열이 서로 다른 셀을 병합할 때는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colspan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행이 서로 다른 셀을 병합할 때는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 border="1"&gt;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&lt;tr&gt;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&lt;td 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colspan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="2"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열이 서로 다른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셀을 병합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&lt;td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="2"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행이 서로 다른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셀을 병합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&lt;/tr&gt;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&lt;tr&gt;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병합되지 않은 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병합되지 않은 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&lt;/tr&gt;</a:t>
            </a:r>
          </a:p>
          <a:p>
            <a:pPr marL="1656000" lvl="2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&lt;/table&gt;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DB870-6AB2-0D4C-89F0-8EF2DB27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E5535FA-18F8-FF41-A0FA-A4FACF77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1787" y="1772816"/>
            <a:ext cx="3400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A3FDBB-4043-0D4E-ACF2-363631D4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D7744D-F7F3-114F-994E-DA547C78D371}"/>
              </a:ext>
            </a:extLst>
          </p:cNvPr>
          <p:cNvSpPr txBox="1">
            <a:spLocks/>
          </p:cNvSpPr>
          <p:nvPr/>
        </p:nvSpPr>
        <p:spPr>
          <a:xfrm>
            <a:off x="468000" y="1268760"/>
            <a:ext cx="8229600" cy="50405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table2.html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3370346-298C-DF4A-A4E3-FC3CA059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987443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4DB622-2D18-424C-B282-A694E9066372}"/>
              </a:ext>
            </a:extLst>
          </p:cNvPr>
          <p:cNvSpPr/>
          <p:nvPr/>
        </p:nvSpPr>
        <p:spPr>
          <a:xfrm>
            <a:off x="468000" y="126876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table2.html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 = 'UTF-8'&gt;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기본형식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&lt;table border="1"&gt;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기기명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제품모델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="5"&gt;iPhone&lt;/td&gt;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3G&lt;/td&gt;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52BEBF-EE03-694B-8B48-63499352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6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4DB622-2D18-424C-B282-A694E9066372}"/>
              </a:ext>
            </a:extLst>
          </p:cNvPr>
          <p:cNvSpPr/>
          <p:nvPr/>
        </p:nvSpPr>
        <p:spPr>
          <a:xfrm>
            <a:off x="468000" y="126876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table2.html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3GS&lt;/td&gt;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4&lt;/td&gt;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4S&lt;/td&gt;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&lt;td&gt;iPhone 5&lt;/td&gt;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="4"&gt;iPad&lt;/td&gt;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52BEBF-EE03-694B-8B48-63499352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39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4DB622-2D18-424C-B282-A694E9066372}"/>
              </a:ext>
            </a:extLst>
          </p:cNvPr>
          <p:cNvSpPr/>
          <p:nvPr/>
        </p:nvSpPr>
        <p:spPr>
          <a:xfrm>
            <a:off x="468000" y="1268760"/>
            <a:ext cx="828092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table2.html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 2&lt;/td&gt;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&lt;td&gt;New iPad&lt;/td&gt;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&lt;td&gt;iPad Mini&lt;/td&gt;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&lt;/table&gt;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52BEBF-EE03-694B-8B48-63499352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70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4DB622-2D18-424C-B282-A694E9066372}"/>
              </a:ext>
            </a:extLst>
          </p:cNvPr>
          <p:cNvSpPr/>
          <p:nvPr/>
        </p:nvSpPr>
        <p:spPr>
          <a:xfrm>
            <a:off x="468000" y="1268760"/>
            <a:ext cx="82809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제목 및 요약문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접근성 높은 테이블 데이터를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할 때 테이블의 제목 및 테이블 데이터의 내용을 요약해서 알려줄 수 있는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summary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사용하는 것을 권장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요소에는 테이블의 내용을 대표할 수 있는 제목을 삽입하고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summary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속성에는 간단한 제목보다 테이블의 내용이 무엇인지를 설명해서 시각적으로 테이블 접근이 쉽지 않은 사용자가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summary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내용을 듣고 해당 테이블의 콘텐츠를 파악한 후 건너뛸 것인지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탐색할 것인지를 선택할 수 있도록 해야 함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summary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 border="1" summary=“Apple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스마트 기기 정보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16560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&lt;caption&gt;iPhone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iPad&lt;/caption&gt;</a:t>
            </a:r>
          </a:p>
          <a:p>
            <a:pPr marL="16560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......</a:t>
            </a:r>
          </a:p>
          <a:p>
            <a:pPr marL="1656000" lvl="1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&lt;/table&gt;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6198DA-DD7B-6A44-B9AE-93024EDB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985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4DB622-2D18-424C-B282-A694E9066372}"/>
              </a:ext>
            </a:extLst>
          </p:cNvPr>
          <p:cNvSpPr/>
          <p:nvPr/>
        </p:nvSpPr>
        <p:spPr>
          <a:xfrm>
            <a:off x="468000" y="1268760"/>
            <a:ext cx="828092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그룹 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그룹 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행을 논리적으로 구성할 때 헤더 행은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요소로부터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본문 행은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그룹화 요소의 선언 순서는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순이고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테이블에서 한 번만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 행으로 지정된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요소에는 반드시 제목 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이용해서 해당 영역이 테이블의 헤더 영역임을 지정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 border="1"&gt;</a:t>
            </a:r>
          </a:p>
          <a:p>
            <a:pPr marL="2113200" lvl="2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&lt;tr&gt;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헤더 행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&lt;/tr&gt;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113200" lvl="2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&lt;tr&gt;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푸터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행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&lt;/tr&gt;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113200" lvl="2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&lt;tr&gt;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본문 행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&lt;/tr&gt;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113200" lvl="2" indent="-284400">
              <a:spcAft>
                <a:spcPts val="6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&lt;/table&gt;</a:t>
            </a:r>
          </a:p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F7B267-6D8D-4047-A3C7-0DA0DDB7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9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sz="3200" dirty="0"/>
              <a:t>IDE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000" y="1268760"/>
            <a:ext cx="8086724" cy="4464496"/>
          </a:xfrm>
        </p:spPr>
        <p:txBody>
          <a:bodyPr/>
          <a:lstStyle/>
          <a:p>
            <a:pPr marL="284400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/>
              <a:t>VS Code</a:t>
            </a:r>
          </a:p>
          <a:p>
            <a:pPr marL="741600" lvl="1" indent="-2844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/>
              <a:t>브라우저 출력을 위한 확장 프로그램 설치 </a:t>
            </a:r>
            <a:endParaRPr lang="en-US" altLang="ko-KR" sz="1400" dirty="0"/>
          </a:p>
          <a:p>
            <a:pPr marL="1198800" lvl="2" indent="-2844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ko-KR" sz="1400" dirty="0"/>
              <a:t>Live Server </a:t>
            </a:r>
            <a:r>
              <a:rPr lang="ko-KR" altLang="en-US" sz="1400" dirty="0"/>
              <a:t>라는 확장 프로그램을 검색해서 설치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8A933-8772-AB49-B62B-6FA2A1A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F58B9-F262-1440-8B9A-BE0F0422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2520503"/>
            <a:ext cx="3733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61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C67F49-6AF8-1843-A319-D4017AA7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138" y="2252663"/>
            <a:ext cx="23717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A64282-910B-FE48-8071-4D053CF3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01A3E-B66C-EC47-87E9-C115E2193637}"/>
              </a:ext>
            </a:extLst>
          </p:cNvPr>
          <p:cNvSpPr/>
          <p:nvPr/>
        </p:nvSpPr>
        <p:spPr>
          <a:xfrm>
            <a:off x="468000" y="1268760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table3.html</a:t>
            </a:r>
          </a:p>
        </p:txBody>
      </p:sp>
    </p:spTree>
    <p:extLst>
      <p:ext uri="{BB962C8B-B14F-4D97-AF65-F5344CB8AC3E}">
        <p14:creationId xmlns:p14="http://schemas.microsoft.com/office/powerpoint/2010/main" val="3573366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71312-8F69-6E47-BB41-51106B9C82E9}"/>
              </a:ext>
            </a:extLst>
          </p:cNvPr>
          <p:cNvSpPr/>
          <p:nvPr/>
        </p:nvSpPr>
        <p:spPr>
          <a:xfrm>
            <a:off x="468000" y="1268760"/>
            <a:ext cx="828092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table3.html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 = 'UTF-8'&gt;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&lt;table border="1" rules="groups" summary="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가진 애플의 스마트 기기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&lt;caption&gt;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애플 제품</a:t>
            </a:r>
          </a:p>
          <a:p>
            <a:pPr marL="741600" indent="-284400"/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&lt;/caption&gt;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scope="col"&gt;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기기명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scope="col"&gt;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제품모델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35A878-0661-664C-AFD6-1F2E002D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095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71312-8F69-6E47-BB41-51106B9C82E9}"/>
              </a:ext>
            </a:extLst>
          </p:cNvPr>
          <p:cNvSpPr/>
          <p:nvPr/>
        </p:nvSpPr>
        <p:spPr>
          <a:xfrm>
            <a:off x="468000" y="1268760"/>
            <a:ext cx="828092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table3.html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scope="col"&gt;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합계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scope="col"&gt;2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scope="row"&gt;iPad&lt;/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&lt;td&gt;iPad2&lt;/td&gt;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scope="row"&gt;iPhone&lt;/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&lt;td&gt;iPhone 4S&lt;/td&gt;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&lt;/table&gt;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35A878-0661-664C-AFD6-1F2E002D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98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71312-8F69-6E47-BB41-51106B9C82E9}"/>
              </a:ext>
            </a:extLst>
          </p:cNvPr>
          <p:cNvSpPr/>
          <p:nvPr/>
        </p:nvSpPr>
        <p:spPr>
          <a:xfrm>
            <a:off x="468000" y="1268760"/>
            <a:ext cx="828092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그룹 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 그룹 요소</a:t>
            </a: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혹은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바로 뒤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요소보다 앞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지정</a:t>
            </a: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열을 그룹화하여 공통 속성 및 스타일을 적용하기 사용</a:t>
            </a: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지정하여 스타일을 공유할 수 있음</a:t>
            </a: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대부분의 스타일 지정이 가능하지만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Firefox, Chrome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border, background, width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가능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열의 구조적인 그룹화하기 위해 사용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1" indent="-285750" fontAlgn="base">
              <a:spcAft>
                <a:spcPts val="600"/>
              </a:spcAft>
              <a:buFont typeface="Wingdings" pitchFamily="2" charset="2"/>
              <a:buChar char="u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요소 순서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선택적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개나 복수의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요소는 선택적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선택적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13200" lvl="2" indent="-285750" fontAlgn="base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개나 복수의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또는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개나 복수의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883F24-A974-6A47-B92D-EECEA13B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8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</a:t>
            </a:r>
            <a:r>
              <a:rPr lang="ko-KR" altLang="en-US" dirty="0"/>
              <a:t> 요소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6CF160-E579-3D4C-B9E3-98EC41803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49619" r="55180" b="35920"/>
          <a:stretch/>
        </p:blipFill>
        <p:spPr bwMode="auto">
          <a:xfrm>
            <a:off x="1259632" y="2348881"/>
            <a:ext cx="568863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8AEBA32-8641-ED49-B58E-93BCC90EC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2" t="17764" r="23727" b="31973"/>
          <a:stretch/>
        </p:blipFill>
        <p:spPr bwMode="auto">
          <a:xfrm>
            <a:off x="899592" y="3573016"/>
            <a:ext cx="4309515" cy="254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279230F-B026-DC4F-B39D-2FB18B0B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2" t="69745" r="28937" b="3744"/>
          <a:stretch/>
        </p:blipFill>
        <p:spPr bwMode="auto">
          <a:xfrm>
            <a:off x="5364088" y="3573016"/>
            <a:ext cx="3475797" cy="171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0EBC60-F70A-E54F-AC0D-ABA925E4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57E328-3826-114D-8AE3-7C7E1C108700}"/>
              </a:ext>
            </a:extLst>
          </p:cNvPr>
          <p:cNvSpPr/>
          <p:nvPr/>
        </p:nvSpPr>
        <p:spPr>
          <a:xfrm>
            <a:off x="468000" y="1268760"/>
            <a:ext cx="82809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</a:t>
            </a:r>
          </a:p>
          <a:p>
            <a:pPr marL="741600" indent="-28575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그룹 요소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150" indent="-28575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 그룹 요소</a:t>
            </a:r>
          </a:p>
        </p:txBody>
      </p:sp>
    </p:spTree>
    <p:extLst>
      <p:ext uri="{BB962C8B-B14F-4D97-AF65-F5344CB8AC3E}">
        <p14:creationId xmlns:p14="http://schemas.microsoft.com/office/powerpoint/2010/main" val="14807301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DD3842FE-90CC-A54A-A400-00BD67629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2821" r="22496" b="51578"/>
          <a:stretch/>
        </p:blipFill>
        <p:spPr bwMode="auto">
          <a:xfrm>
            <a:off x="1839685" y="2276872"/>
            <a:ext cx="5464630" cy="250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73FE381-B33C-FE46-8A93-D9C2755B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2C86DE-3036-FD4C-90C1-6DED72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B59ECE-01D1-F846-A577-E1E885564CD6}"/>
              </a:ext>
            </a:extLst>
          </p:cNvPr>
          <p:cNvSpPr/>
          <p:nvPr/>
        </p:nvSpPr>
        <p:spPr>
          <a:xfrm>
            <a:off x="468000" y="1268760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table4.html</a:t>
            </a:r>
          </a:p>
        </p:txBody>
      </p:sp>
    </p:spTree>
    <p:extLst>
      <p:ext uri="{BB962C8B-B14F-4D97-AF65-F5344CB8AC3E}">
        <p14:creationId xmlns:p14="http://schemas.microsoft.com/office/powerpoint/2010/main" val="3272439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27595D-A996-7E43-94A8-21CDB44E64C0}"/>
              </a:ext>
            </a:extLst>
          </p:cNvPr>
          <p:cNvSpPr/>
          <p:nvPr/>
        </p:nvSpPr>
        <p:spPr>
          <a:xfrm>
            <a:off x="468000" y="1268760"/>
            <a:ext cx="828092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table4.html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charset="utf-8"&gt;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더 하임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&lt;style&gt;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td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border: 1px solid black;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margin-left: 0;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padding: 5px;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}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border: 1px solid black;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margin-right: 0;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padding: 5px;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width: 120px;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}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&lt;/style&gt;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CEB3DD6-ECB8-9C44-BF10-A9E7FC14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2C6DA-6AB1-7641-8304-6D43815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881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27595D-A996-7E43-94A8-21CDB44E64C0}"/>
              </a:ext>
            </a:extLst>
          </p:cNvPr>
          <p:cNvSpPr/>
          <p:nvPr/>
        </p:nvSpPr>
        <p:spPr>
          <a:xfrm>
            <a:off x="468000" y="1268760"/>
            <a:ext cx="8280920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table4.html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&lt;body&gt;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&lt;div align="center"&gt;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&lt;h2&gt;The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heim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객실 소개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&lt;/h2&gt;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&lt;table summary="4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인실과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인실이 있으며 기본은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만원입니다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&lt;caption&gt;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Room Service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&lt;/caption&gt;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&lt;col&gt;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&lt;col style="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background:yellow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span="2" style="background:#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ffc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;"&gt; 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종류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가격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부대시설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스탠다드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싱글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CEB3DD6-ECB8-9C44-BF10-A9E7FC14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2C6DA-6AB1-7641-8304-6D43815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729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27595D-A996-7E43-94A8-21CDB44E64C0}"/>
              </a:ext>
            </a:extLst>
          </p:cNvPr>
          <p:cNvSpPr/>
          <p:nvPr/>
        </p:nvSpPr>
        <p:spPr>
          <a:xfrm>
            <a:off x="468000" y="1268760"/>
            <a:ext cx="828092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table4.html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="2"&gt;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스탠다드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온돌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&lt;td&gt;4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로얄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스위트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30,000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TV,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테라스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&lt;/table&gt;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&lt;/div&gt;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marL="741600" indent="-28440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CEB3DD6-ECB8-9C44-BF10-A9E7FC14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2C6DA-6AB1-7641-8304-6D43815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188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/>
              <a:t>XHTML </a:t>
            </a:r>
            <a:r>
              <a:rPr lang="ko-KR" altLang="en-US" dirty="0"/>
              <a:t>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71312-8F69-6E47-BB41-51106B9C82E9}"/>
              </a:ext>
            </a:extLst>
          </p:cNvPr>
          <p:cNvSpPr/>
          <p:nvPr/>
        </p:nvSpPr>
        <p:spPr>
          <a:xfrm>
            <a:off x="468000" y="1268760"/>
            <a:ext cx="828092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440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접근성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indent="-2844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 설명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콘텐츠에 대한 설명을 제공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요소를 이용해서 테이블에 제목 또는 설명을 제공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8800" lvl="1" indent="-284400" fontAlgn="base">
              <a:spcAft>
                <a:spcPts val="600"/>
              </a:spcAft>
              <a:buFont typeface="Wingdings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테이블에 대한 설명이 길면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&lt;figure&gt;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요소에 넣고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figcaption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요소를 이용해서 설명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656000" lvl="2" indent="-284400" fontAlgn="base">
              <a:spcAft>
                <a:spcPts val="6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https://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html.spec.whatwg.org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/multipage/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tables.html#table-descriptions-techniques</a:t>
            </a: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DA11A-C45A-194D-BA91-03B3201E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74C1-0EC0-40F1-AA0B-9171B5E2F166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25166"/>
      </p:ext>
    </p:extLst>
  </p:cSld>
  <p:clrMapOvr>
    <a:masterClrMapping/>
  </p:clrMapOvr>
</p:sld>
</file>

<file path=ppt/theme/theme1.xml><?xml version="1.0" encoding="utf-8"?>
<a:theme xmlns:a="http://schemas.openxmlformats.org/drawingml/2006/main" name="ms01_1">
  <a:themeElements>
    <a:clrScheme name="ms01_1 3">
      <a:dk1>
        <a:srgbClr val="808080"/>
      </a:dk1>
      <a:lt1>
        <a:srgbClr val="FFFFFF"/>
      </a:lt1>
      <a:dk2>
        <a:srgbClr val="FFFFFF"/>
      </a:dk2>
      <a:lt2>
        <a:srgbClr val="B2B2B2"/>
      </a:lt2>
      <a:accent1>
        <a:srgbClr val="058089"/>
      </a:accent1>
      <a:accent2>
        <a:srgbClr val="66BE0E"/>
      </a:accent2>
      <a:accent3>
        <a:srgbClr val="FFFFFF"/>
      </a:accent3>
      <a:accent4>
        <a:srgbClr val="6C6C6C"/>
      </a:accent4>
      <a:accent5>
        <a:srgbClr val="AAC0C4"/>
      </a:accent5>
      <a:accent6>
        <a:srgbClr val="5CAC0C"/>
      </a:accent6>
      <a:hlink>
        <a:srgbClr val="2CA9D0"/>
      </a:hlink>
      <a:folHlink>
        <a:srgbClr val="4841D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808080"/>
        </a:dk1>
        <a:lt1>
          <a:srgbClr val="FFFFFF"/>
        </a:lt1>
        <a:dk2>
          <a:srgbClr val="FFFFFF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44775</TotalTime>
  <Words>8331</Words>
  <Application>Microsoft Macintosh PowerPoint</Application>
  <PresentationFormat>화면 슬라이드 쇼(4:3)</PresentationFormat>
  <Paragraphs>1906</Paragraphs>
  <Slides>141</Slides>
  <Notes>95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141</vt:i4>
      </vt:variant>
    </vt:vector>
  </HeadingPairs>
  <TitlesOfParts>
    <vt:vector size="147" baseType="lpstr">
      <vt:lpstr>Malgun Gothic</vt:lpstr>
      <vt:lpstr>Malgun Gothic</vt:lpstr>
      <vt:lpstr>Arial</vt:lpstr>
      <vt:lpstr>Wingdings</vt:lpstr>
      <vt:lpstr>ms01_1</vt:lpstr>
      <vt:lpstr>Image</vt:lpstr>
      <vt:lpstr>XHTML</vt:lpstr>
      <vt:lpstr>IDE</vt:lpstr>
      <vt:lpstr>IDE</vt:lpstr>
      <vt:lpstr>IDE</vt:lpstr>
      <vt:lpstr>IDE</vt:lpstr>
      <vt:lpstr>IDE</vt:lpstr>
      <vt:lpstr>IDE</vt:lpstr>
      <vt:lpstr>IDE</vt:lpstr>
      <vt:lpstr>IDE</vt:lpstr>
      <vt:lpstr>IDE</vt:lpstr>
      <vt:lpstr>XHTML</vt:lpstr>
      <vt:lpstr>XHTML</vt:lpstr>
      <vt:lpstr>XHTML</vt:lpstr>
      <vt:lpstr>XHTML</vt:lpstr>
      <vt:lpstr>XHTML</vt:lpstr>
      <vt:lpstr>XHTML</vt:lpstr>
      <vt:lpstr>XHTML</vt:lpstr>
      <vt:lpstr>XHTML</vt:lpstr>
      <vt:lpstr>XHTML</vt:lpstr>
      <vt:lpstr>XHTML</vt:lpstr>
      <vt:lpstr>XHTML</vt:lpstr>
      <vt:lpstr>XHTML</vt:lpstr>
      <vt:lpstr>XHTML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PowerPoint 프레젠테이션</vt:lpstr>
      <vt:lpstr>PowerPoint 프레젠테이션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  <vt:lpstr>XHTML 요소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Teresa</dc:creator>
  <cp:lastModifiedBy>Microsoft Office User</cp:lastModifiedBy>
  <cp:revision>574</cp:revision>
  <cp:lastPrinted>2013-09-03T04:51:50Z</cp:lastPrinted>
  <dcterms:created xsi:type="dcterms:W3CDTF">2010-03-14T12:09:21Z</dcterms:created>
  <dcterms:modified xsi:type="dcterms:W3CDTF">2022-10-20T22:43:38Z</dcterms:modified>
</cp:coreProperties>
</file>